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heme/themeOverride5.xml" ContentType="application/vnd.openxmlformats-officedocument.themeOverr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6"/>
  </p:notesMasterIdLst>
  <p:handoutMasterIdLst>
    <p:handoutMasterId r:id="rId37"/>
  </p:handoutMasterIdLst>
  <p:sldIdLst>
    <p:sldId id="256" r:id="rId2"/>
    <p:sldId id="291" r:id="rId3"/>
    <p:sldId id="257" r:id="rId4"/>
    <p:sldId id="258" r:id="rId5"/>
    <p:sldId id="263" r:id="rId6"/>
    <p:sldId id="286" r:id="rId7"/>
    <p:sldId id="287" r:id="rId8"/>
    <p:sldId id="288" r:id="rId9"/>
    <p:sldId id="289" r:id="rId10"/>
    <p:sldId id="290" r:id="rId11"/>
    <p:sldId id="292" r:id="rId12"/>
    <p:sldId id="293" r:id="rId13"/>
    <p:sldId id="295" r:id="rId14"/>
    <p:sldId id="299" r:id="rId15"/>
    <p:sldId id="296" r:id="rId16"/>
    <p:sldId id="297" r:id="rId17"/>
    <p:sldId id="298" r:id="rId18"/>
    <p:sldId id="300" r:id="rId19"/>
    <p:sldId id="301" r:id="rId20"/>
    <p:sldId id="302" r:id="rId21"/>
    <p:sldId id="303" r:id="rId22"/>
    <p:sldId id="304" r:id="rId23"/>
    <p:sldId id="305" r:id="rId24"/>
    <p:sldId id="306" r:id="rId25"/>
    <p:sldId id="307" r:id="rId26"/>
    <p:sldId id="308" r:id="rId27"/>
    <p:sldId id="309" r:id="rId28"/>
    <p:sldId id="310" r:id="rId29"/>
    <p:sldId id="311" r:id="rId30"/>
    <p:sldId id="312" r:id="rId31"/>
    <p:sldId id="313" r:id="rId32"/>
    <p:sldId id="314" r:id="rId33"/>
    <p:sldId id="315" r:id="rId34"/>
    <p:sldId id="262" r:id="rId35"/>
  </p:sldIdLst>
  <p:sldSz cx="12192000" cy="6858000"/>
  <p:notesSz cx="6858000" cy="9144000"/>
  <p:custDataLst>
    <p:tags r:id="rId38"/>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E5753"/>
    <a:srgbClr val="E2534F"/>
    <a:srgbClr val="A33E3B"/>
    <a:srgbClr val="784A4F"/>
    <a:srgbClr val="684045"/>
    <a:srgbClr val="7F7F7F"/>
    <a:srgbClr val="E57A77"/>
    <a:srgbClr val="DC2C28"/>
    <a:srgbClr val="FFFFFF"/>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3988" autoAdjust="0"/>
  </p:normalViewPr>
  <p:slideViewPr>
    <p:cSldViewPr snapToGrid="0">
      <p:cViewPr varScale="1">
        <p:scale>
          <a:sx n="81" d="100"/>
          <a:sy n="81" d="100"/>
        </p:scale>
        <p:origin x="725" y="58"/>
      </p:cViewPr>
      <p:guideLst>
        <p:guide orient="horz" pos="2160"/>
        <p:guide pos="3840"/>
      </p:guideLst>
    </p:cSldViewPr>
  </p:slideViewPr>
  <p:outlineViewPr>
    <p:cViewPr>
      <p:scale>
        <a:sx n="33" d="100"/>
        <a:sy n="33" d="100"/>
      </p:scale>
      <p:origin x="0" y="0"/>
    </p:cViewPr>
  </p:outlineViewPr>
  <p:notesTextViewPr>
    <p:cViewPr>
      <p:scale>
        <a:sx n="66" d="100"/>
        <a:sy n="66" d="100"/>
      </p:scale>
      <p:origin x="0" y="0"/>
    </p:cViewPr>
  </p:notesTextViewPr>
  <p:sorterViewPr>
    <p:cViewPr>
      <p:scale>
        <a:sx n="125" d="100"/>
        <a:sy n="125" d="100"/>
      </p:scale>
      <p:origin x="0" y="0"/>
    </p:cViewPr>
  </p:sorterViewPr>
  <p:notesViewPr>
    <p:cSldViewPr snapToGrid="0">
      <p:cViewPr varScale="1">
        <p:scale>
          <a:sx n="65" d="100"/>
          <a:sy n="65" d="100"/>
        </p:scale>
        <p:origin x="3154" y="6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gs" Target="tags/tag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handoutMaster" Target="handoutMasters/handoutMaster1.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057E899-48CF-45AD-9D50-6336173CB4FC}" type="datetimeFigureOut">
              <a:rPr lang="zh-CN" altLang="en-US" smtClean="0"/>
              <a:t>2022/8/25</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1C1F03D-B200-430D-81F9-40123EE7AAC0}"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6B6FB61-0612-41F0-AE7D-B8963FF1FB9A}" type="datetimeFigureOut">
              <a:rPr lang="zh-CN" altLang="en-US" smtClean="0"/>
              <a:t>2022/8/25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33BB01F-AAD2-4F36-868D-E2B1BFD634D7}"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33BB01F-AAD2-4F36-868D-E2B1BFD634D7}" type="slidenum">
              <a:rPr lang="zh-CN" altLang="en-US" smtClean="0"/>
              <a:t>1</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33BB01F-AAD2-4F36-868D-E2B1BFD634D7}" type="slidenum">
              <a:rPr lang="zh-CN" altLang="en-US" smtClean="0"/>
              <a:t>5</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33BB01F-AAD2-4F36-868D-E2B1BFD634D7}" type="slidenum">
              <a:rPr lang="zh-CN" altLang="en-US" smtClean="0"/>
              <a:t>8</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33BB01F-AAD2-4F36-868D-E2B1BFD634D7}" type="slidenum">
              <a:rPr lang="zh-CN" altLang="en-US" smtClean="0"/>
              <a:t>19</a:t>
            </a:fld>
            <a:endParaRPr lang="zh-CN" altLang="en-US"/>
          </a:p>
        </p:txBody>
      </p:sp>
    </p:spTree>
    <p:extLst>
      <p:ext uri="{BB962C8B-B14F-4D97-AF65-F5344CB8AC3E}">
        <p14:creationId xmlns:p14="http://schemas.microsoft.com/office/powerpoint/2010/main" val="34350587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tmp"/><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3.tmp"/><Relationship Id="rId2" Type="http://schemas.openxmlformats.org/officeDocument/2006/relationships/image" Target="../media/image2.tmp"/><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4.tmp"/><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6.tmp"/><Relationship Id="rId2" Type="http://schemas.openxmlformats.org/officeDocument/2006/relationships/image" Target="../media/image5.tmp"/><Relationship Id="rId1" Type="http://schemas.openxmlformats.org/officeDocument/2006/relationships/slideLayout" Target="../slideLayouts/slideLayout1.xml"/><Relationship Id="rId5" Type="http://schemas.openxmlformats.org/officeDocument/2006/relationships/image" Target="../media/image8.tmp"/><Relationship Id="rId4" Type="http://schemas.openxmlformats.org/officeDocument/2006/relationships/image" Target="../media/image7.tmp"/></Relationships>
</file>

<file path=ppt/slides/_rels/slide15.xml.rels><?xml version="1.0" encoding="UTF-8" standalone="yes"?>
<Relationships xmlns="http://schemas.openxmlformats.org/package/2006/relationships"><Relationship Id="rId2" Type="http://schemas.openxmlformats.org/officeDocument/2006/relationships/image" Target="../media/image7.tmp"/><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5.tmp"/><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6.tmp"/><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9.tmp"/><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0.tmp"/><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1.tmp"/><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2.tmp"/><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3.tmp"/><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4.tmp"/><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5.tmp"/><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16.tmp"/><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8.tmp"/><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0.tmp"/><Relationship Id="rId2" Type="http://schemas.openxmlformats.org/officeDocument/2006/relationships/image" Target="../media/image19.tmp"/><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1.tmp"/><Relationship Id="rId2" Type="http://schemas.openxmlformats.org/officeDocument/2006/relationships/image" Target="../media/image20.tmp"/><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hemeOverride" Target="../theme/themeOverride2.xml"/></Relationships>
</file>

<file path=ppt/slides/_rels/slide30.xml.rels><?xml version="1.0" encoding="UTF-8" standalone="yes"?>
<Relationships xmlns="http://schemas.openxmlformats.org/package/2006/relationships"><Relationship Id="rId2" Type="http://schemas.openxmlformats.org/officeDocument/2006/relationships/image" Target="../media/image22.tmp"/><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4.tmp"/><Relationship Id="rId2" Type="http://schemas.openxmlformats.org/officeDocument/2006/relationships/image" Target="../media/image23.tmp"/><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hemeOverride" Target="../theme/themeOverride5.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hemeOverride" Target="../theme/themeOverride3.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themeOverride" Target="../theme/themeOverride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EAE9E9"/>
            </a:gs>
            <a:gs pos="74000">
              <a:schemeClr val="accent1">
                <a:lumMod val="45000"/>
                <a:lumOff val="55000"/>
              </a:schemeClr>
            </a:gs>
            <a:gs pos="83000">
              <a:schemeClr val="accent1">
                <a:lumMod val="45000"/>
                <a:lumOff val="55000"/>
              </a:schemeClr>
            </a:gs>
            <a:gs pos="100000">
              <a:schemeClr val="accent1">
                <a:lumMod val="30000"/>
                <a:lumOff val="70000"/>
              </a:schemeClr>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41" name="Freeform 44"/>
          <p:cNvSpPr/>
          <p:nvPr/>
        </p:nvSpPr>
        <p:spPr bwMode="auto">
          <a:xfrm>
            <a:off x="26076" y="2809132"/>
            <a:ext cx="993251" cy="3190875"/>
          </a:xfrm>
          <a:custGeom>
            <a:avLst/>
            <a:gdLst>
              <a:gd name="T0" fmla="*/ 918 w 918"/>
              <a:gd name="T1" fmla="*/ 1091 h 2010"/>
              <a:gd name="T2" fmla="*/ 0 w 918"/>
              <a:gd name="T3" fmla="*/ 2010 h 2010"/>
              <a:gd name="T4" fmla="*/ 0 w 918"/>
              <a:gd name="T5" fmla="*/ 919 h 2010"/>
              <a:gd name="T6" fmla="*/ 918 w 918"/>
              <a:gd name="T7" fmla="*/ 0 h 2010"/>
              <a:gd name="T8" fmla="*/ 918 w 918"/>
              <a:gd name="T9" fmla="*/ 1091 h 2010"/>
            </a:gdLst>
            <a:ahLst/>
            <a:cxnLst>
              <a:cxn ang="0">
                <a:pos x="T0" y="T1"/>
              </a:cxn>
              <a:cxn ang="0">
                <a:pos x="T2" y="T3"/>
              </a:cxn>
              <a:cxn ang="0">
                <a:pos x="T4" y="T5"/>
              </a:cxn>
              <a:cxn ang="0">
                <a:pos x="T6" y="T7"/>
              </a:cxn>
              <a:cxn ang="0">
                <a:pos x="T8" y="T9"/>
              </a:cxn>
            </a:cxnLst>
            <a:rect l="0" t="0" r="r" b="b"/>
            <a:pathLst>
              <a:path w="918" h="2010">
                <a:moveTo>
                  <a:pt x="918" y="1091"/>
                </a:moveTo>
                <a:lnTo>
                  <a:pt x="0" y="2010"/>
                </a:lnTo>
                <a:lnTo>
                  <a:pt x="0" y="919"/>
                </a:lnTo>
                <a:lnTo>
                  <a:pt x="918" y="0"/>
                </a:lnTo>
                <a:lnTo>
                  <a:pt x="918" y="1091"/>
                </a:lnTo>
                <a:close/>
              </a:path>
            </a:pathLst>
          </a:custGeom>
          <a:solidFill>
            <a:srgbClr val="E253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 name="Freeform 45"/>
          <p:cNvSpPr/>
          <p:nvPr/>
        </p:nvSpPr>
        <p:spPr bwMode="auto">
          <a:xfrm>
            <a:off x="-434907" y="2809132"/>
            <a:ext cx="1454234" cy="3190875"/>
          </a:xfrm>
          <a:custGeom>
            <a:avLst/>
            <a:gdLst>
              <a:gd name="T0" fmla="*/ 918 w 918"/>
              <a:gd name="T1" fmla="*/ 1091 h 2010"/>
              <a:gd name="T2" fmla="*/ 0 w 918"/>
              <a:gd name="T3" fmla="*/ 2010 h 2010"/>
              <a:gd name="T4" fmla="*/ 0 w 918"/>
              <a:gd name="T5" fmla="*/ 919 h 2010"/>
              <a:gd name="T6" fmla="*/ 918 w 918"/>
              <a:gd name="T7" fmla="*/ 0 h 2010"/>
              <a:gd name="T8" fmla="*/ 918 w 918"/>
              <a:gd name="T9" fmla="*/ 1091 h 2010"/>
            </a:gdLst>
            <a:ahLst/>
            <a:cxnLst>
              <a:cxn ang="0">
                <a:pos x="T0" y="T1"/>
              </a:cxn>
              <a:cxn ang="0">
                <a:pos x="T2" y="T3"/>
              </a:cxn>
              <a:cxn ang="0">
                <a:pos x="T4" y="T5"/>
              </a:cxn>
              <a:cxn ang="0">
                <a:pos x="T6" y="T7"/>
              </a:cxn>
              <a:cxn ang="0">
                <a:pos x="T8" y="T9"/>
              </a:cxn>
            </a:cxnLst>
            <a:rect l="0" t="0" r="r" b="b"/>
            <a:pathLst>
              <a:path w="918" h="2010">
                <a:moveTo>
                  <a:pt x="918" y="1091"/>
                </a:moveTo>
                <a:lnTo>
                  <a:pt x="0" y="2010"/>
                </a:lnTo>
                <a:lnTo>
                  <a:pt x="0" y="919"/>
                </a:lnTo>
                <a:lnTo>
                  <a:pt x="918" y="0"/>
                </a:lnTo>
                <a:lnTo>
                  <a:pt x="918" y="109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 name="Freeform 46"/>
          <p:cNvSpPr/>
          <p:nvPr/>
        </p:nvSpPr>
        <p:spPr bwMode="auto">
          <a:xfrm>
            <a:off x="11202133" y="324694"/>
            <a:ext cx="999588" cy="4649788"/>
          </a:xfrm>
          <a:custGeom>
            <a:avLst/>
            <a:gdLst>
              <a:gd name="T0" fmla="*/ 922 w 922"/>
              <a:gd name="T1" fmla="*/ 2010 h 2929"/>
              <a:gd name="T2" fmla="*/ 0 w 922"/>
              <a:gd name="T3" fmla="*/ 2929 h 2929"/>
              <a:gd name="T4" fmla="*/ 0 w 922"/>
              <a:gd name="T5" fmla="*/ 919 h 2929"/>
              <a:gd name="T6" fmla="*/ 922 w 922"/>
              <a:gd name="T7" fmla="*/ 0 h 2929"/>
              <a:gd name="T8" fmla="*/ 922 w 922"/>
              <a:gd name="T9" fmla="*/ 2010 h 2929"/>
            </a:gdLst>
            <a:ahLst/>
            <a:cxnLst>
              <a:cxn ang="0">
                <a:pos x="T0" y="T1"/>
              </a:cxn>
              <a:cxn ang="0">
                <a:pos x="T2" y="T3"/>
              </a:cxn>
              <a:cxn ang="0">
                <a:pos x="T4" y="T5"/>
              </a:cxn>
              <a:cxn ang="0">
                <a:pos x="T6" y="T7"/>
              </a:cxn>
              <a:cxn ang="0">
                <a:pos x="T8" y="T9"/>
              </a:cxn>
            </a:cxnLst>
            <a:rect l="0" t="0" r="r" b="b"/>
            <a:pathLst>
              <a:path w="922" h="2929">
                <a:moveTo>
                  <a:pt x="922" y="2010"/>
                </a:moveTo>
                <a:lnTo>
                  <a:pt x="0" y="2929"/>
                </a:lnTo>
                <a:lnTo>
                  <a:pt x="0" y="919"/>
                </a:lnTo>
                <a:lnTo>
                  <a:pt x="922" y="0"/>
                </a:lnTo>
                <a:lnTo>
                  <a:pt x="922" y="2010"/>
                </a:lnTo>
                <a:close/>
              </a:path>
            </a:pathLst>
          </a:custGeom>
          <a:solidFill>
            <a:srgbClr val="E253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 name="Freeform 47"/>
          <p:cNvSpPr/>
          <p:nvPr/>
        </p:nvSpPr>
        <p:spPr bwMode="auto">
          <a:xfrm>
            <a:off x="11202133" y="324694"/>
            <a:ext cx="1460571" cy="4649788"/>
          </a:xfrm>
          <a:custGeom>
            <a:avLst/>
            <a:gdLst>
              <a:gd name="T0" fmla="*/ 922 w 922"/>
              <a:gd name="T1" fmla="*/ 2010 h 2929"/>
              <a:gd name="T2" fmla="*/ 0 w 922"/>
              <a:gd name="T3" fmla="*/ 2929 h 2929"/>
              <a:gd name="T4" fmla="*/ 0 w 922"/>
              <a:gd name="T5" fmla="*/ 919 h 2929"/>
              <a:gd name="T6" fmla="*/ 922 w 922"/>
              <a:gd name="T7" fmla="*/ 0 h 2929"/>
              <a:gd name="T8" fmla="*/ 922 w 922"/>
              <a:gd name="T9" fmla="*/ 2010 h 2929"/>
            </a:gdLst>
            <a:ahLst/>
            <a:cxnLst>
              <a:cxn ang="0">
                <a:pos x="T0" y="T1"/>
              </a:cxn>
              <a:cxn ang="0">
                <a:pos x="T2" y="T3"/>
              </a:cxn>
              <a:cxn ang="0">
                <a:pos x="T4" y="T5"/>
              </a:cxn>
              <a:cxn ang="0">
                <a:pos x="T6" y="T7"/>
              </a:cxn>
              <a:cxn ang="0">
                <a:pos x="T8" y="T9"/>
              </a:cxn>
            </a:cxnLst>
            <a:rect l="0" t="0" r="r" b="b"/>
            <a:pathLst>
              <a:path w="922" h="2929">
                <a:moveTo>
                  <a:pt x="922" y="2010"/>
                </a:moveTo>
                <a:lnTo>
                  <a:pt x="0" y="2929"/>
                </a:lnTo>
                <a:lnTo>
                  <a:pt x="0" y="919"/>
                </a:lnTo>
                <a:lnTo>
                  <a:pt x="922" y="0"/>
                </a:lnTo>
                <a:lnTo>
                  <a:pt x="922" y="201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 name="Freeform 48"/>
          <p:cNvSpPr>
            <a:spLocks noEditPoints="1"/>
          </p:cNvSpPr>
          <p:nvPr/>
        </p:nvSpPr>
        <p:spPr bwMode="auto">
          <a:xfrm>
            <a:off x="414188" y="510432"/>
            <a:ext cx="11399421" cy="6183313"/>
          </a:xfrm>
          <a:custGeom>
            <a:avLst/>
            <a:gdLst>
              <a:gd name="T0" fmla="*/ 1660 w 1717"/>
              <a:gd name="T1" fmla="*/ 928 h 928"/>
              <a:gd name="T2" fmla="*/ 56 w 1717"/>
              <a:gd name="T3" fmla="*/ 928 h 928"/>
              <a:gd name="T4" fmla="*/ 0 w 1717"/>
              <a:gd name="T5" fmla="*/ 872 h 928"/>
              <a:gd name="T6" fmla="*/ 0 w 1717"/>
              <a:gd name="T7" fmla="*/ 56 h 928"/>
              <a:gd name="T8" fmla="*/ 56 w 1717"/>
              <a:gd name="T9" fmla="*/ 0 h 928"/>
              <a:gd name="T10" fmla="*/ 1660 w 1717"/>
              <a:gd name="T11" fmla="*/ 0 h 928"/>
              <a:gd name="T12" fmla="*/ 1717 w 1717"/>
              <a:gd name="T13" fmla="*/ 56 h 928"/>
              <a:gd name="T14" fmla="*/ 1717 w 1717"/>
              <a:gd name="T15" fmla="*/ 872 h 928"/>
              <a:gd name="T16" fmla="*/ 1660 w 1717"/>
              <a:gd name="T17" fmla="*/ 928 h 928"/>
              <a:gd name="T18" fmla="*/ 56 w 1717"/>
              <a:gd name="T19" fmla="*/ 7 h 928"/>
              <a:gd name="T20" fmla="*/ 7 w 1717"/>
              <a:gd name="T21" fmla="*/ 56 h 928"/>
              <a:gd name="T22" fmla="*/ 7 w 1717"/>
              <a:gd name="T23" fmla="*/ 872 h 928"/>
              <a:gd name="T24" fmla="*/ 56 w 1717"/>
              <a:gd name="T25" fmla="*/ 921 h 928"/>
              <a:gd name="T26" fmla="*/ 1660 w 1717"/>
              <a:gd name="T27" fmla="*/ 921 h 928"/>
              <a:gd name="T28" fmla="*/ 1709 w 1717"/>
              <a:gd name="T29" fmla="*/ 872 h 928"/>
              <a:gd name="T30" fmla="*/ 1709 w 1717"/>
              <a:gd name="T31" fmla="*/ 56 h 928"/>
              <a:gd name="T32" fmla="*/ 1660 w 1717"/>
              <a:gd name="T33" fmla="*/ 7 h 928"/>
              <a:gd name="T34" fmla="*/ 56 w 1717"/>
              <a:gd name="T35" fmla="*/ 7 h 9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17" h="928">
                <a:moveTo>
                  <a:pt x="1660" y="928"/>
                </a:moveTo>
                <a:cubicBezTo>
                  <a:pt x="56" y="928"/>
                  <a:pt x="56" y="928"/>
                  <a:pt x="56" y="928"/>
                </a:cubicBezTo>
                <a:cubicBezTo>
                  <a:pt x="25" y="928"/>
                  <a:pt x="0" y="903"/>
                  <a:pt x="0" y="872"/>
                </a:cubicBezTo>
                <a:cubicBezTo>
                  <a:pt x="0" y="56"/>
                  <a:pt x="0" y="56"/>
                  <a:pt x="0" y="56"/>
                </a:cubicBezTo>
                <a:cubicBezTo>
                  <a:pt x="0" y="25"/>
                  <a:pt x="25" y="0"/>
                  <a:pt x="56" y="0"/>
                </a:cubicBezTo>
                <a:cubicBezTo>
                  <a:pt x="1660" y="0"/>
                  <a:pt x="1660" y="0"/>
                  <a:pt x="1660" y="0"/>
                </a:cubicBezTo>
                <a:cubicBezTo>
                  <a:pt x="1691" y="0"/>
                  <a:pt x="1717" y="25"/>
                  <a:pt x="1717" y="56"/>
                </a:cubicBezTo>
                <a:cubicBezTo>
                  <a:pt x="1717" y="872"/>
                  <a:pt x="1717" y="872"/>
                  <a:pt x="1717" y="872"/>
                </a:cubicBezTo>
                <a:cubicBezTo>
                  <a:pt x="1717" y="903"/>
                  <a:pt x="1691" y="928"/>
                  <a:pt x="1660" y="928"/>
                </a:cubicBezTo>
                <a:moveTo>
                  <a:pt x="56" y="7"/>
                </a:moveTo>
                <a:cubicBezTo>
                  <a:pt x="29" y="7"/>
                  <a:pt x="7" y="29"/>
                  <a:pt x="7" y="56"/>
                </a:cubicBezTo>
                <a:cubicBezTo>
                  <a:pt x="7" y="872"/>
                  <a:pt x="7" y="872"/>
                  <a:pt x="7" y="872"/>
                </a:cubicBezTo>
                <a:cubicBezTo>
                  <a:pt x="7" y="899"/>
                  <a:pt x="29" y="921"/>
                  <a:pt x="56" y="921"/>
                </a:cubicBezTo>
                <a:cubicBezTo>
                  <a:pt x="1660" y="921"/>
                  <a:pt x="1660" y="921"/>
                  <a:pt x="1660" y="921"/>
                </a:cubicBezTo>
                <a:cubicBezTo>
                  <a:pt x="1687" y="921"/>
                  <a:pt x="1709" y="899"/>
                  <a:pt x="1709" y="872"/>
                </a:cubicBezTo>
                <a:cubicBezTo>
                  <a:pt x="1709" y="56"/>
                  <a:pt x="1709" y="56"/>
                  <a:pt x="1709" y="56"/>
                </a:cubicBezTo>
                <a:cubicBezTo>
                  <a:pt x="1709" y="29"/>
                  <a:pt x="1687" y="7"/>
                  <a:pt x="1660" y="7"/>
                </a:cubicBezTo>
                <a:cubicBezTo>
                  <a:pt x="56" y="7"/>
                  <a:pt x="56" y="7"/>
                  <a:pt x="56" y="7"/>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 name="Freeform 49"/>
          <p:cNvSpPr>
            <a:spLocks noEditPoints="1"/>
          </p:cNvSpPr>
          <p:nvPr/>
        </p:nvSpPr>
        <p:spPr bwMode="auto">
          <a:xfrm>
            <a:off x="2314" y="1783607"/>
            <a:ext cx="1017013" cy="2751138"/>
          </a:xfrm>
          <a:custGeom>
            <a:avLst/>
            <a:gdLst>
              <a:gd name="T0" fmla="*/ 290 w 642"/>
              <a:gd name="T1" fmla="*/ 289 h 1733"/>
              <a:gd name="T2" fmla="*/ 290 w 642"/>
              <a:gd name="T3" fmla="*/ 998 h 1733"/>
              <a:gd name="T4" fmla="*/ 642 w 642"/>
              <a:gd name="T5" fmla="*/ 646 h 1733"/>
              <a:gd name="T6" fmla="*/ 642 w 642"/>
              <a:gd name="T7" fmla="*/ 1733 h 1733"/>
              <a:gd name="T8" fmla="*/ 642 w 642"/>
              <a:gd name="T9" fmla="*/ 642 h 1733"/>
              <a:gd name="T10" fmla="*/ 290 w 642"/>
              <a:gd name="T11" fmla="*/ 289 h 1733"/>
              <a:gd name="T12" fmla="*/ 0 w 642"/>
              <a:gd name="T13" fmla="*/ 0 h 1733"/>
              <a:gd name="T14" fmla="*/ 0 w 642"/>
              <a:gd name="T15" fmla="*/ 1091 h 1733"/>
              <a:gd name="T16" fmla="*/ 97 w 642"/>
              <a:gd name="T17" fmla="*/ 1192 h 1733"/>
              <a:gd name="T18" fmla="*/ 260 w 642"/>
              <a:gd name="T19" fmla="*/ 1028 h 1733"/>
              <a:gd name="T20" fmla="*/ 260 w 642"/>
              <a:gd name="T21" fmla="*/ 260 h 1733"/>
              <a:gd name="T22" fmla="*/ 0 w 642"/>
              <a:gd name="T23" fmla="*/ 0 h 17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2" h="1733">
                <a:moveTo>
                  <a:pt x="290" y="289"/>
                </a:moveTo>
                <a:lnTo>
                  <a:pt x="290" y="998"/>
                </a:lnTo>
                <a:lnTo>
                  <a:pt x="642" y="646"/>
                </a:lnTo>
                <a:lnTo>
                  <a:pt x="642" y="1733"/>
                </a:lnTo>
                <a:lnTo>
                  <a:pt x="642" y="642"/>
                </a:lnTo>
                <a:lnTo>
                  <a:pt x="290" y="289"/>
                </a:lnTo>
                <a:close/>
                <a:moveTo>
                  <a:pt x="0" y="0"/>
                </a:moveTo>
                <a:lnTo>
                  <a:pt x="0" y="1091"/>
                </a:lnTo>
                <a:lnTo>
                  <a:pt x="97" y="1192"/>
                </a:lnTo>
                <a:lnTo>
                  <a:pt x="260" y="1028"/>
                </a:lnTo>
                <a:lnTo>
                  <a:pt x="260" y="260"/>
                </a:lnTo>
                <a:lnTo>
                  <a:pt x="0" y="0"/>
                </a:lnTo>
                <a:close/>
              </a:path>
            </a:pathLst>
          </a:custGeom>
          <a:solidFill>
            <a:srgbClr val="56C0D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 name="Freeform 50"/>
          <p:cNvSpPr>
            <a:spLocks noEditPoints="1"/>
          </p:cNvSpPr>
          <p:nvPr/>
        </p:nvSpPr>
        <p:spPr bwMode="auto">
          <a:xfrm>
            <a:off x="2314" y="1783607"/>
            <a:ext cx="1017013" cy="2751138"/>
          </a:xfrm>
          <a:custGeom>
            <a:avLst/>
            <a:gdLst>
              <a:gd name="T0" fmla="*/ 290 w 642"/>
              <a:gd name="T1" fmla="*/ 289 h 1733"/>
              <a:gd name="T2" fmla="*/ 290 w 642"/>
              <a:gd name="T3" fmla="*/ 998 h 1733"/>
              <a:gd name="T4" fmla="*/ 642 w 642"/>
              <a:gd name="T5" fmla="*/ 646 h 1733"/>
              <a:gd name="T6" fmla="*/ 642 w 642"/>
              <a:gd name="T7" fmla="*/ 1733 h 1733"/>
              <a:gd name="T8" fmla="*/ 642 w 642"/>
              <a:gd name="T9" fmla="*/ 642 h 1733"/>
              <a:gd name="T10" fmla="*/ 290 w 642"/>
              <a:gd name="T11" fmla="*/ 289 h 1733"/>
              <a:gd name="T12" fmla="*/ 0 w 642"/>
              <a:gd name="T13" fmla="*/ 0 h 1733"/>
              <a:gd name="T14" fmla="*/ 0 w 642"/>
              <a:gd name="T15" fmla="*/ 1091 h 1733"/>
              <a:gd name="T16" fmla="*/ 97 w 642"/>
              <a:gd name="T17" fmla="*/ 1192 h 1733"/>
              <a:gd name="T18" fmla="*/ 260 w 642"/>
              <a:gd name="T19" fmla="*/ 1028 h 1733"/>
              <a:gd name="T20" fmla="*/ 260 w 642"/>
              <a:gd name="T21" fmla="*/ 260 h 1733"/>
              <a:gd name="T22" fmla="*/ 0 w 642"/>
              <a:gd name="T23" fmla="*/ 0 h 17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2" h="1733">
                <a:moveTo>
                  <a:pt x="290" y="289"/>
                </a:moveTo>
                <a:lnTo>
                  <a:pt x="290" y="998"/>
                </a:lnTo>
                <a:lnTo>
                  <a:pt x="642" y="646"/>
                </a:lnTo>
                <a:lnTo>
                  <a:pt x="642" y="1733"/>
                </a:lnTo>
                <a:lnTo>
                  <a:pt x="642" y="642"/>
                </a:lnTo>
                <a:lnTo>
                  <a:pt x="290" y="289"/>
                </a:lnTo>
                <a:moveTo>
                  <a:pt x="0" y="0"/>
                </a:moveTo>
                <a:lnTo>
                  <a:pt x="0" y="1091"/>
                </a:lnTo>
                <a:lnTo>
                  <a:pt x="97" y="1192"/>
                </a:lnTo>
                <a:lnTo>
                  <a:pt x="260" y="1028"/>
                </a:lnTo>
                <a:lnTo>
                  <a:pt x="260" y="26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Freeform 51"/>
          <p:cNvSpPr>
            <a:spLocks noEditPoints="1"/>
          </p:cNvSpPr>
          <p:nvPr/>
        </p:nvSpPr>
        <p:spPr bwMode="auto">
          <a:xfrm>
            <a:off x="155975" y="2809132"/>
            <a:ext cx="863352" cy="1725613"/>
          </a:xfrm>
          <a:custGeom>
            <a:avLst/>
            <a:gdLst>
              <a:gd name="T0" fmla="*/ 163 w 545"/>
              <a:gd name="T1" fmla="*/ 382 h 1087"/>
              <a:gd name="T2" fmla="*/ 0 w 545"/>
              <a:gd name="T3" fmla="*/ 546 h 1087"/>
              <a:gd name="T4" fmla="*/ 163 w 545"/>
              <a:gd name="T5" fmla="*/ 705 h 1087"/>
              <a:gd name="T6" fmla="*/ 163 w 545"/>
              <a:gd name="T7" fmla="*/ 382 h 1087"/>
              <a:gd name="T8" fmla="*/ 545 w 545"/>
              <a:gd name="T9" fmla="*/ 0 h 1087"/>
              <a:gd name="T10" fmla="*/ 193 w 545"/>
              <a:gd name="T11" fmla="*/ 352 h 1087"/>
              <a:gd name="T12" fmla="*/ 193 w 545"/>
              <a:gd name="T13" fmla="*/ 734 h 1087"/>
              <a:gd name="T14" fmla="*/ 545 w 545"/>
              <a:gd name="T15" fmla="*/ 1087 h 1087"/>
              <a:gd name="T16" fmla="*/ 545 w 545"/>
              <a:gd name="T17" fmla="*/ 0 h 10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5" h="1087">
                <a:moveTo>
                  <a:pt x="163" y="382"/>
                </a:moveTo>
                <a:lnTo>
                  <a:pt x="0" y="546"/>
                </a:lnTo>
                <a:lnTo>
                  <a:pt x="163" y="705"/>
                </a:lnTo>
                <a:lnTo>
                  <a:pt x="163" y="382"/>
                </a:lnTo>
                <a:close/>
                <a:moveTo>
                  <a:pt x="545" y="0"/>
                </a:moveTo>
                <a:lnTo>
                  <a:pt x="193" y="352"/>
                </a:lnTo>
                <a:lnTo>
                  <a:pt x="193" y="734"/>
                </a:lnTo>
                <a:lnTo>
                  <a:pt x="545" y="1087"/>
                </a:lnTo>
                <a:lnTo>
                  <a:pt x="545" y="0"/>
                </a:lnTo>
                <a:close/>
              </a:path>
            </a:pathLst>
          </a:custGeom>
          <a:solidFill>
            <a:srgbClr val="784A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 name="Freeform 52"/>
          <p:cNvSpPr>
            <a:spLocks noEditPoints="1"/>
          </p:cNvSpPr>
          <p:nvPr/>
        </p:nvSpPr>
        <p:spPr bwMode="auto">
          <a:xfrm>
            <a:off x="155975" y="2809132"/>
            <a:ext cx="863352" cy="1725613"/>
          </a:xfrm>
          <a:custGeom>
            <a:avLst/>
            <a:gdLst>
              <a:gd name="T0" fmla="*/ 163 w 545"/>
              <a:gd name="T1" fmla="*/ 382 h 1087"/>
              <a:gd name="T2" fmla="*/ 0 w 545"/>
              <a:gd name="T3" fmla="*/ 546 h 1087"/>
              <a:gd name="T4" fmla="*/ 163 w 545"/>
              <a:gd name="T5" fmla="*/ 705 h 1087"/>
              <a:gd name="T6" fmla="*/ 163 w 545"/>
              <a:gd name="T7" fmla="*/ 382 h 1087"/>
              <a:gd name="T8" fmla="*/ 545 w 545"/>
              <a:gd name="T9" fmla="*/ 0 h 1087"/>
              <a:gd name="T10" fmla="*/ 193 w 545"/>
              <a:gd name="T11" fmla="*/ 352 h 1087"/>
              <a:gd name="T12" fmla="*/ 193 w 545"/>
              <a:gd name="T13" fmla="*/ 734 h 1087"/>
              <a:gd name="T14" fmla="*/ 545 w 545"/>
              <a:gd name="T15" fmla="*/ 1087 h 1087"/>
              <a:gd name="T16" fmla="*/ 545 w 545"/>
              <a:gd name="T17" fmla="*/ 0 h 10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5" h="1087">
                <a:moveTo>
                  <a:pt x="163" y="382"/>
                </a:moveTo>
                <a:lnTo>
                  <a:pt x="0" y="546"/>
                </a:lnTo>
                <a:lnTo>
                  <a:pt x="163" y="705"/>
                </a:lnTo>
                <a:lnTo>
                  <a:pt x="163" y="382"/>
                </a:lnTo>
                <a:moveTo>
                  <a:pt x="545" y="0"/>
                </a:moveTo>
                <a:lnTo>
                  <a:pt x="193" y="352"/>
                </a:lnTo>
                <a:lnTo>
                  <a:pt x="193" y="734"/>
                </a:lnTo>
                <a:lnTo>
                  <a:pt x="545" y="1087"/>
                </a:lnTo>
                <a:lnTo>
                  <a:pt x="54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Freeform 53"/>
          <p:cNvSpPr/>
          <p:nvPr/>
        </p:nvSpPr>
        <p:spPr bwMode="auto">
          <a:xfrm>
            <a:off x="414188" y="2196357"/>
            <a:ext cx="47524" cy="1778000"/>
          </a:xfrm>
          <a:custGeom>
            <a:avLst/>
            <a:gdLst>
              <a:gd name="T0" fmla="*/ 0 w 30"/>
              <a:gd name="T1" fmla="*/ 0 h 1120"/>
              <a:gd name="T2" fmla="*/ 0 w 30"/>
              <a:gd name="T3" fmla="*/ 768 h 1120"/>
              <a:gd name="T4" fmla="*/ 0 w 30"/>
              <a:gd name="T5" fmla="*/ 1091 h 1120"/>
              <a:gd name="T6" fmla="*/ 30 w 30"/>
              <a:gd name="T7" fmla="*/ 1120 h 1120"/>
              <a:gd name="T8" fmla="*/ 30 w 30"/>
              <a:gd name="T9" fmla="*/ 738 h 1120"/>
              <a:gd name="T10" fmla="*/ 30 w 30"/>
              <a:gd name="T11" fmla="*/ 29 h 1120"/>
              <a:gd name="T12" fmla="*/ 0 w 30"/>
              <a:gd name="T13" fmla="*/ 0 h 1120"/>
            </a:gdLst>
            <a:ahLst/>
            <a:cxnLst>
              <a:cxn ang="0">
                <a:pos x="T0" y="T1"/>
              </a:cxn>
              <a:cxn ang="0">
                <a:pos x="T2" y="T3"/>
              </a:cxn>
              <a:cxn ang="0">
                <a:pos x="T4" y="T5"/>
              </a:cxn>
              <a:cxn ang="0">
                <a:pos x="T6" y="T7"/>
              </a:cxn>
              <a:cxn ang="0">
                <a:pos x="T8" y="T9"/>
              </a:cxn>
              <a:cxn ang="0">
                <a:pos x="T10" y="T11"/>
              </a:cxn>
              <a:cxn ang="0">
                <a:pos x="T12" y="T13"/>
              </a:cxn>
            </a:cxnLst>
            <a:rect l="0" t="0" r="r" b="b"/>
            <a:pathLst>
              <a:path w="30" h="1120">
                <a:moveTo>
                  <a:pt x="0" y="0"/>
                </a:moveTo>
                <a:lnTo>
                  <a:pt x="0" y="768"/>
                </a:lnTo>
                <a:lnTo>
                  <a:pt x="0" y="1091"/>
                </a:lnTo>
                <a:lnTo>
                  <a:pt x="30" y="1120"/>
                </a:lnTo>
                <a:lnTo>
                  <a:pt x="30" y="738"/>
                </a:lnTo>
                <a:lnTo>
                  <a:pt x="30" y="29"/>
                </a:lnTo>
                <a:lnTo>
                  <a:pt x="0" y="0"/>
                </a:lnTo>
                <a:close/>
              </a:path>
            </a:pathLst>
          </a:custGeom>
          <a:solidFill>
            <a:srgbClr val="56C0D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Freeform 54"/>
          <p:cNvSpPr/>
          <p:nvPr/>
        </p:nvSpPr>
        <p:spPr bwMode="auto">
          <a:xfrm>
            <a:off x="414188" y="2196357"/>
            <a:ext cx="47524" cy="1778000"/>
          </a:xfrm>
          <a:custGeom>
            <a:avLst/>
            <a:gdLst>
              <a:gd name="T0" fmla="*/ 0 w 30"/>
              <a:gd name="T1" fmla="*/ 0 h 1120"/>
              <a:gd name="T2" fmla="*/ 0 w 30"/>
              <a:gd name="T3" fmla="*/ 768 h 1120"/>
              <a:gd name="T4" fmla="*/ 0 w 30"/>
              <a:gd name="T5" fmla="*/ 1091 h 1120"/>
              <a:gd name="T6" fmla="*/ 30 w 30"/>
              <a:gd name="T7" fmla="*/ 1120 h 1120"/>
              <a:gd name="T8" fmla="*/ 30 w 30"/>
              <a:gd name="T9" fmla="*/ 738 h 1120"/>
              <a:gd name="T10" fmla="*/ 30 w 30"/>
              <a:gd name="T11" fmla="*/ 29 h 1120"/>
              <a:gd name="T12" fmla="*/ 0 w 30"/>
              <a:gd name="T13" fmla="*/ 0 h 1120"/>
            </a:gdLst>
            <a:ahLst/>
            <a:cxnLst>
              <a:cxn ang="0">
                <a:pos x="T0" y="T1"/>
              </a:cxn>
              <a:cxn ang="0">
                <a:pos x="T2" y="T3"/>
              </a:cxn>
              <a:cxn ang="0">
                <a:pos x="T4" y="T5"/>
              </a:cxn>
              <a:cxn ang="0">
                <a:pos x="T6" y="T7"/>
              </a:cxn>
              <a:cxn ang="0">
                <a:pos x="T8" y="T9"/>
              </a:cxn>
              <a:cxn ang="0">
                <a:pos x="T10" y="T11"/>
              </a:cxn>
              <a:cxn ang="0">
                <a:pos x="T12" y="T13"/>
              </a:cxn>
            </a:cxnLst>
            <a:rect l="0" t="0" r="r" b="b"/>
            <a:pathLst>
              <a:path w="30" h="1120">
                <a:moveTo>
                  <a:pt x="0" y="0"/>
                </a:moveTo>
                <a:lnTo>
                  <a:pt x="0" y="768"/>
                </a:lnTo>
                <a:lnTo>
                  <a:pt x="0" y="1091"/>
                </a:lnTo>
                <a:lnTo>
                  <a:pt x="30" y="1120"/>
                </a:lnTo>
                <a:lnTo>
                  <a:pt x="30" y="738"/>
                </a:lnTo>
                <a:lnTo>
                  <a:pt x="30" y="29"/>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reeform 55"/>
          <p:cNvSpPr>
            <a:spLocks noEditPoints="1"/>
          </p:cNvSpPr>
          <p:nvPr/>
        </p:nvSpPr>
        <p:spPr bwMode="auto">
          <a:xfrm>
            <a:off x="11202133" y="3955307"/>
            <a:ext cx="1023350" cy="2044700"/>
          </a:xfrm>
          <a:custGeom>
            <a:avLst/>
            <a:gdLst>
              <a:gd name="T0" fmla="*/ 352 w 646"/>
              <a:gd name="T1" fmla="*/ 289 h 1288"/>
              <a:gd name="T2" fmla="*/ 0 w 646"/>
              <a:gd name="T3" fmla="*/ 642 h 1288"/>
              <a:gd name="T4" fmla="*/ 0 w 646"/>
              <a:gd name="T5" fmla="*/ 646 h 1288"/>
              <a:gd name="T6" fmla="*/ 352 w 646"/>
              <a:gd name="T7" fmla="*/ 999 h 1288"/>
              <a:gd name="T8" fmla="*/ 352 w 646"/>
              <a:gd name="T9" fmla="*/ 289 h 1288"/>
              <a:gd name="T10" fmla="*/ 646 w 646"/>
              <a:gd name="T11" fmla="*/ 0 h 1288"/>
              <a:gd name="T12" fmla="*/ 386 w 646"/>
              <a:gd name="T13" fmla="*/ 260 h 1288"/>
              <a:gd name="T14" fmla="*/ 386 w 646"/>
              <a:gd name="T15" fmla="*/ 1028 h 1288"/>
              <a:gd name="T16" fmla="*/ 646 w 646"/>
              <a:gd name="T17" fmla="*/ 1288 h 1288"/>
              <a:gd name="T18" fmla="*/ 646 w 646"/>
              <a:gd name="T19" fmla="*/ 0 h 1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6" h="1288">
                <a:moveTo>
                  <a:pt x="352" y="289"/>
                </a:moveTo>
                <a:lnTo>
                  <a:pt x="0" y="642"/>
                </a:lnTo>
                <a:lnTo>
                  <a:pt x="0" y="646"/>
                </a:lnTo>
                <a:lnTo>
                  <a:pt x="352" y="999"/>
                </a:lnTo>
                <a:lnTo>
                  <a:pt x="352" y="289"/>
                </a:lnTo>
                <a:close/>
                <a:moveTo>
                  <a:pt x="646" y="0"/>
                </a:moveTo>
                <a:lnTo>
                  <a:pt x="386" y="260"/>
                </a:lnTo>
                <a:lnTo>
                  <a:pt x="386" y="1028"/>
                </a:lnTo>
                <a:lnTo>
                  <a:pt x="646" y="1288"/>
                </a:lnTo>
                <a:lnTo>
                  <a:pt x="646" y="0"/>
                </a:lnTo>
                <a:close/>
              </a:path>
            </a:pathLst>
          </a:custGeom>
          <a:solidFill>
            <a:srgbClr val="56C0D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56"/>
          <p:cNvSpPr>
            <a:spLocks noEditPoints="1"/>
          </p:cNvSpPr>
          <p:nvPr/>
        </p:nvSpPr>
        <p:spPr bwMode="auto">
          <a:xfrm>
            <a:off x="11202133" y="3955307"/>
            <a:ext cx="1023350" cy="2044700"/>
          </a:xfrm>
          <a:custGeom>
            <a:avLst/>
            <a:gdLst>
              <a:gd name="T0" fmla="*/ 352 w 646"/>
              <a:gd name="T1" fmla="*/ 289 h 1288"/>
              <a:gd name="T2" fmla="*/ 0 w 646"/>
              <a:gd name="T3" fmla="*/ 642 h 1288"/>
              <a:gd name="T4" fmla="*/ 0 w 646"/>
              <a:gd name="T5" fmla="*/ 646 h 1288"/>
              <a:gd name="T6" fmla="*/ 352 w 646"/>
              <a:gd name="T7" fmla="*/ 999 h 1288"/>
              <a:gd name="T8" fmla="*/ 352 w 646"/>
              <a:gd name="T9" fmla="*/ 289 h 1288"/>
              <a:gd name="T10" fmla="*/ 646 w 646"/>
              <a:gd name="T11" fmla="*/ 0 h 1288"/>
              <a:gd name="T12" fmla="*/ 386 w 646"/>
              <a:gd name="T13" fmla="*/ 260 h 1288"/>
              <a:gd name="T14" fmla="*/ 386 w 646"/>
              <a:gd name="T15" fmla="*/ 1028 h 1288"/>
              <a:gd name="T16" fmla="*/ 646 w 646"/>
              <a:gd name="T17" fmla="*/ 1288 h 1288"/>
              <a:gd name="T18" fmla="*/ 646 w 646"/>
              <a:gd name="T19" fmla="*/ 0 h 1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6" h="1288">
                <a:moveTo>
                  <a:pt x="352" y="289"/>
                </a:moveTo>
                <a:lnTo>
                  <a:pt x="0" y="642"/>
                </a:lnTo>
                <a:lnTo>
                  <a:pt x="0" y="646"/>
                </a:lnTo>
                <a:lnTo>
                  <a:pt x="352" y="999"/>
                </a:lnTo>
                <a:lnTo>
                  <a:pt x="352" y="289"/>
                </a:lnTo>
                <a:moveTo>
                  <a:pt x="646" y="0"/>
                </a:moveTo>
                <a:lnTo>
                  <a:pt x="386" y="260"/>
                </a:lnTo>
                <a:lnTo>
                  <a:pt x="386" y="1028"/>
                </a:lnTo>
                <a:lnTo>
                  <a:pt x="646" y="1288"/>
                </a:lnTo>
                <a:lnTo>
                  <a:pt x="64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57"/>
          <p:cNvSpPr>
            <a:spLocks noEditPoints="1"/>
          </p:cNvSpPr>
          <p:nvPr/>
        </p:nvSpPr>
        <p:spPr bwMode="auto">
          <a:xfrm>
            <a:off x="11202133" y="1789957"/>
            <a:ext cx="1023350" cy="3184525"/>
          </a:xfrm>
          <a:custGeom>
            <a:avLst/>
            <a:gdLst>
              <a:gd name="T0" fmla="*/ 386 w 646"/>
              <a:gd name="T1" fmla="*/ 382 h 2006"/>
              <a:gd name="T2" fmla="*/ 386 w 646"/>
              <a:gd name="T3" fmla="*/ 1624 h 2006"/>
              <a:gd name="T4" fmla="*/ 646 w 646"/>
              <a:gd name="T5" fmla="*/ 1364 h 2006"/>
              <a:gd name="T6" fmla="*/ 646 w 646"/>
              <a:gd name="T7" fmla="*/ 642 h 2006"/>
              <a:gd name="T8" fmla="*/ 386 w 646"/>
              <a:gd name="T9" fmla="*/ 382 h 2006"/>
              <a:gd name="T10" fmla="*/ 0 w 646"/>
              <a:gd name="T11" fmla="*/ 0 h 2006"/>
              <a:gd name="T12" fmla="*/ 0 w 646"/>
              <a:gd name="T13" fmla="*/ 2006 h 2006"/>
              <a:gd name="T14" fmla="*/ 352 w 646"/>
              <a:gd name="T15" fmla="*/ 1653 h 2006"/>
              <a:gd name="T16" fmla="*/ 352 w 646"/>
              <a:gd name="T17" fmla="*/ 352 h 2006"/>
              <a:gd name="T18" fmla="*/ 0 w 646"/>
              <a:gd name="T19" fmla="*/ 0 h 20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6" h="2006">
                <a:moveTo>
                  <a:pt x="386" y="382"/>
                </a:moveTo>
                <a:lnTo>
                  <a:pt x="386" y="1624"/>
                </a:lnTo>
                <a:lnTo>
                  <a:pt x="646" y="1364"/>
                </a:lnTo>
                <a:lnTo>
                  <a:pt x="646" y="642"/>
                </a:lnTo>
                <a:lnTo>
                  <a:pt x="386" y="382"/>
                </a:lnTo>
                <a:close/>
                <a:moveTo>
                  <a:pt x="0" y="0"/>
                </a:moveTo>
                <a:lnTo>
                  <a:pt x="0" y="2006"/>
                </a:lnTo>
                <a:lnTo>
                  <a:pt x="352" y="1653"/>
                </a:lnTo>
                <a:lnTo>
                  <a:pt x="352" y="352"/>
                </a:lnTo>
                <a:lnTo>
                  <a:pt x="0" y="0"/>
                </a:lnTo>
                <a:close/>
              </a:path>
            </a:pathLst>
          </a:custGeom>
          <a:solidFill>
            <a:srgbClr val="784A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reeform 58"/>
          <p:cNvSpPr>
            <a:spLocks noEditPoints="1"/>
          </p:cNvSpPr>
          <p:nvPr/>
        </p:nvSpPr>
        <p:spPr bwMode="auto">
          <a:xfrm>
            <a:off x="11202133" y="1789957"/>
            <a:ext cx="1023350" cy="3184525"/>
          </a:xfrm>
          <a:custGeom>
            <a:avLst/>
            <a:gdLst>
              <a:gd name="T0" fmla="*/ 386 w 646"/>
              <a:gd name="T1" fmla="*/ 382 h 2006"/>
              <a:gd name="T2" fmla="*/ 386 w 646"/>
              <a:gd name="T3" fmla="*/ 1624 h 2006"/>
              <a:gd name="T4" fmla="*/ 646 w 646"/>
              <a:gd name="T5" fmla="*/ 1364 h 2006"/>
              <a:gd name="T6" fmla="*/ 646 w 646"/>
              <a:gd name="T7" fmla="*/ 642 h 2006"/>
              <a:gd name="T8" fmla="*/ 386 w 646"/>
              <a:gd name="T9" fmla="*/ 382 h 2006"/>
              <a:gd name="T10" fmla="*/ 0 w 646"/>
              <a:gd name="T11" fmla="*/ 0 h 2006"/>
              <a:gd name="T12" fmla="*/ 0 w 646"/>
              <a:gd name="T13" fmla="*/ 2006 h 2006"/>
              <a:gd name="T14" fmla="*/ 352 w 646"/>
              <a:gd name="T15" fmla="*/ 1653 h 2006"/>
              <a:gd name="T16" fmla="*/ 352 w 646"/>
              <a:gd name="T17" fmla="*/ 352 h 2006"/>
              <a:gd name="T18" fmla="*/ 0 w 646"/>
              <a:gd name="T19" fmla="*/ 0 h 20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6" h="2006">
                <a:moveTo>
                  <a:pt x="386" y="382"/>
                </a:moveTo>
                <a:lnTo>
                  <a:pt x="386" y="1624"/>
                </a:lnTo>
                <a:lnTo>
                  <a:pt x="646" y="1364"/>
                </a:lnTo>
                <a:lnTo>
                  <a:pt x="646" y="642"/>
                </a:lnTo>
                <a:lnTo>
                  <a:pt x="386" y="382"/>
                </a:lnTo>
                <a:moveTo>
                  <a:pt x="0" y="0"/>
                </a:moveTo>
                <a:lnTo>
                  <a:pt x="0" y="2006"/>
                </a:lnTo>
                <a:lnTo>
                  <a:pt x="352" y="1653"/>
                </a:lnTo>
                <a:lnTo>
                  <a:pt x="352" y="352"/>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6" name="Freeform 59"/>
          <p:cNvSpPr/>
          <p:nvPr/>
        </p:nvSpPr>
        <p:spPr bwMode="auto">
          <a:xfrm>
            <a:off x="11759748" y="2348757"/>
            <a:ext cx="53861" cy="3238500"/>
          </a:xfrm>
          <a:custGeom>
            <a:avLst/>
            <a:gdLst>
              <a:gd name="T0" fmla="*/ 0 w 34"/>
              <a:gd name="T1" fmla="*/ 0 h 2040"/>
              <a:gd name="T2" fmla="*/ 0 w 34"/>
              <a:gd name="T3" fmla="*/ 1301 h 2040"/>
              <a:gd name="T4" fmla="*/ 0 w 34"/>
              <a:gd name="T5" fmla="*/ 2011 h 2040"/>
              <a:gd name="T6" fmla="*/ 34 w 34"/>
              <a:gd name="T7" fmla="*/ 2040 h 2040"/>
              <a:gd name="T8" fmla="*/ 34 w 34"/>
              <a:gd name="T9" fmla="*/ 1272 h 2040"/>
              <a:gd name="T10" fmla="*/ 34 w 34"/>
              <a:gd name="T11" fmla="*/ 30 h 2040"/>
              <a:gd name="T12" fmla="*/ 0 w 34"/>
              <a:gd name="T13" fmla="*/ 0 h 2040"/>
            </a:gdLst>
            <a:ahLst/>
            <a:cxnLst>
              <a:cxn ang="0">
                <a:pos x="T0" y="T1"/>
              </a:cxn>
              <a:cxn ang="0">
                <a:pos x="T2" y="T3"/>
              </a:cxn>
              <a:cxn ang="0">
                <a:pos x="T4" y="T5"/>
              </a:cxn>
              <a:cxn ang="0">
                <a:pos x="T6" y="T7"/>
              </a:cxn>
              <a:cxn ang="0">
                <a:pos x="T8" y="T9"/>
              </a:cxn>
              <a:cxn ang="0">
                <a:pos x="T10" y="T11"/>
              </a:cxn>
              <a:cxn ang="0">
                <a:pos x="T12" y="T13"/>
              </a:cxn>
            </a:cxnLst>
            <a:rect l="0" t="0" r="r" b="b"/>
            <a:pathLst>
              <a:path w="34" h="2040">
                <a:moveTo>
                  <a:pt x="0" y="0"/>
                </a:moveTo>
                <a:lnTo>
                  <a:pt x="0" y="1301"/>
                </a:lnTo>
                <a:lnTo>
                  <a:pt x="0" y="2011"/>
                </a:lnTo>
                <a:lnTo>
                  <a:pt x="34" y="2040"/>
                </a:lnTo>
                <a:lnTo>
                  <a:pt x="34" y="1272"/>
                </a:lnTo>
                <a:lnTo>
                  <a:pt x="34" y="30"/>
                </a:lnTo>
                <a:lnTo>
                  <a:pt x="0" y="0"/>
                </a:lnTo>
                <a:close/>
              </a:path>
            </a:pathLst>
          </a:custGeom>
          <a:solidFill>
            <a:srgbClr val="56C0D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 name="Freeform 60"/>
          <p:cNvSpPr/>
          <p:nvPr/>
        </p:nvSpPr>
        <p:spPr bwMode="auto">
          <a:xfrm>
            <a:off x="11759748" y="2348757"/>
            <a:ext cx="53861" cy="3238500"/>
          </a:xfrm>
          <a:custGeom>
            <a:avLst/>
            <a:gdLst>
              <a:gd name="T0" fmla="*/ 0 w 34"/>
              <a:gd name="T1" fmla="*/ 0 h 2040"/>
              <a:gd name="T2" fmla="*/ 0 w 34"/>
              <a:gd name="T3" fmla="*/ 1301 h 2040"/>
              <a:gd name="T4" fmla="*/ 0 w 34"/>
              <a:gd name="T5" fmla="*/ 2011 h 2040"/>
              <a:gd name="T6" fmla="*/ 34 w 34"/>
              <a:gd name="T7" fmla="*/ 2040 h 2040"/>
              <a:gd name="T8" fmla="*/ 34 w 34"/>
              <a:gd name="T9" fmla="*/ 1272 h 2040"/>
              <a:gd name="T10" fmla="*/ 34 w 34"/>
              <a:gd name="T11" fmla="*/ 30 h 2040"/>
              <a:gd name="T12" fmla="*/ 0 w 34"/>
              <a:gd name="T13" fmla="*/ 0 h 2040"/>
            </a:gdLst>
            <a:ahLst/>
            <a:cxnLst>
              <a:cxn ang="0">
                <a:pos x="T0" y="T1"/>
              </a:cxn>
              <a:cxn ang="0">
                <a:pos x="T2" y="T3"/>
              </a:cxn>
              <a:cxn ang="0">
                <a:pos x="T4" y="T5"/>
              </a:cxn>
              <a:cxn ang="0">
                <a:pos x="T6" y="T7"/>
              </a:cxn>
              <a:cxn ang="0">
                <a:pos x="T8" y="T9"/>
              </a:cxn>
              <a:cxn ang="0">
                <a:pos x="T10" y="T11"/>
              </a:cxn>
              <a:cxn ang="0">
                <a:pos x="T12" y="T13"/>
              </a:cxn>
            </a:cxnLst>
            <a:rect l="0" t="0" r="r" b="b"/>
            <a:pathLst>
              <a:path w="34" h="2040">
                <a:moveTo>
                  <a:pt x="0" y="0"/>
                </a:moveTo>
                <a:lnTo>
                  <a:pt x="0" y="1301"/>
                </a:lnTo>
                <a:lnTo>
                  <a:pt x="0" y="2011"/>
                </a:lnTo>
                <a:lnTo>
                  <a:pt x="34" y="2040"/>
                </a:lnTo>
                <a:lnTo>
                  <a:pt x="34" y="1272"/>
                </a:lnTo>
                <a:lnTo>
                  <a:pt x="34" y="3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nvGrpSpPr>
          <p:cNvPr id="74" name="组合 73"/>
          <p:cNvGrpSpPr/>
          <p:nvPr/>
        </p:nvGrpSpPr>
        <p:grpSpPr>
          <a:xfrm>
            <a:off x="5669583" y="1123263"/>
            <a:ext cx="811453" cy="941285"/>
            <a:chOff x="3312470" y="2909270"/>
            <a:chExt cx="877421" cy="1017808"/>
          </a:xfrm>
        </p:grpSpPr>
        <p:sp>
          <p:nvSpPr>
            <p:cNvPr id="72" name="六边形 71"/>
            <p:cNvSpPr/>
            <p:nvPr/>
          </p:nvSpPr>
          <p:spPr>
            <a:xfrm rot="5400000">
              <a:off x="3242277" y="2979463"/>
              <a:ext cx="1017808" cy="877421"/>
            </a:xfrm>
            <a:prstGeom prst="hexagon">
              <a:avLst/>
            </a:prstGeom>
            <a:solidFill>
              <a:srgbClr val="E253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Freeform 101"/>
            <p:cNvSpPr>
              <a:spLocks noChangeArrowheads="1"/>
            </p:cNvSpPr>
            <p:nvPr/>
          </p:nvSpPr>
          <p:spPr bwMode="auto">
            <a:xfrm>
              <a:off x="3496234" y="3221887"/>
              <a:ext cx="509894" cy="392573"/>
            </a:xfrm>
            <a:custGeom>
              <a:avLst/>
              <a:gdLst>
                <a:gd name="T0" fmla="*/ 80 w 497"/>
                <a:gd name="T1" fmla="*/ 248 h 382"/>
                <a:gd name="T2" fmla="*/ 80 w 497"/>
                <a:gd name="T3" fmla="*/ 248 h 382"/>
                <a:gd name="T4" fmla="*/ 159 w 497"/>
                <a:gd name="T5" fmla="*/ 328 h 382"/>
                <a:gd name="T6" fmla="*/ 248 w 497"/>
                <a:gd name="T7" fmla="*/ 381 h 382"/>
                <a:gd name="T8" fmla="*/ 337 w 497"/>
                <a:gd name="T9" fmla="*/ 337 h 382"/>
                <a:gd name="T10" fmla="*/ 390 w 497"/>
                <a:gd name="T11" fmla="*/ 258 h 382"/>
                <a:gd name="T12" fmla="*/ 248 w 497"/>
                <a:gd name="T13" fmla="*/ 328 h 382"/>
                <a:gd name="T14" fmla="*/ 80 w 497"/>
                <a:gd name="T15" fmla="*/ 248 h 382"/>
                <a:gd name="T16" fmla="*/ 487 w 497"/>
                <a:gd name="T17" fmla="*/ 124 h 382"/>
                <a:gd name="T18" fmla="*/ 487 w 497"/>
                <a:gd name="T19" fmla="*/ 124 h 382"/>
                <a:gd name="T20" fmla="*/ 274 w 497"/>
                <a:gd name="T21" fmla="*/ 9 h 382"/>
                <a:gd name="T22" fmla="*/ 221 w 497"/>
                <a:gd name="T23" fmla="*/ 9 h 382"/>
                <a:gd name="T24" fmla="*/ 9 w 497"/>
                <a:gd name="T25" fmla="*/ 124 h 382"/>
                <a:gd name="T26" fmla="*/ 9 w 497"/>
                <a:gd name="T27" fmla="*/ 160 h 382"/>
                <a:gd name="T28" fmla="*/ 221 w 497"/>
                <a:gd name="T29" fmla="*/ 275 h 382"/>
                <a:gd name="T30" fmla="*/ 274 w 497"/>
                <a:gd name="T31" fmla="*/ 275 h 382"/>
                <a:gd name="T32" fmla="*/ 408 w 497"/>
                <a:gd name="T33" fmla="*/ 195 h 382"/>
                <a:gd name="T34" fmla="*/ 266 w 497"/>
                <a:gd name="T35" fmla="*/ 160 h 382"/>
                <a:gd name="T36" fmla="*/ 248 w 497"/>
                <a:gd name="T37" fmla="*/ 168 h 382"/>
                <a:gd name="T38" fmla="*/ 203 w 497"/>
                <a:gd name="T39" fmla="*/ 133 h 382"/>
                <a:gd name="T40" fmla="*/ 248 w 497"/>
                <a:gd name="T41" fmla="*/ 107 h 382"/>
                <a:gd name="T42" fmla="*/ 293 w 497"/>
                <a:gd name="T43" fmla="*/ 124 h 382"/>
                <a:gd name="T44" fmla="*/ 443 w 497"/>
                <a:gd name="T45" fmla="*/ 177 h 382"/>
                <a:gd name="T46" fmla="*/ 487 w 497"/>
                <a:gd name="T47" fmla="*/ 160 h 382"/>
                <a:gd name="T48" fmla="*/ 487 w 497"/>
                <a:gd name="T49" fmla="*/ 124 h 382"/>
                <a:gd name="T50" fmla="*/ 425 w 497"/>
                <a:gd name="T51" fmla="*/ 346 h 382"/>
                <a:gd name="T52" fmla="*/ 425 w 497"/>
                <a:gd name="T53" fmla="*/ 346 h 382"/>
                <a:gd name="T54" fmla="*/ 461 w 497"/>
                <a:gd name="T55" fmla="*/ 337 h 382"/>
                <a:gd name="T56" fmla="*/ 443 w 497"/>
                <a:gd name="T57" fmla="*/ 177 h 382"/>
                <a:gd name="T58" fmla="*/ 408 w 497"/>
                <a:gd name="T59" fmla="*/ 195 h 382"/>
                <a:gd name="T60" fmla="*/ 425 w 497"/>
                <a:gd name="T61" fmla="*/ 346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97" h="382">
                  <a:moveTo>
                    <a:pt x="80" y="248"/>
                  </a:moveTo>
                  <a:lnTo>
                    <a:pt x="80" y="248"/>
                  </a:lnTo>
                  <a:cubicBezTo>
                    <a:pt x="97" y="293"/>
                    <a:pt x="106" y="311"/>
                    <a:pt x="159" y="328"/>
                  </a:cubicBezTo>
                  <a:cubicBezTo>
                    <a:pt x="203" y="355"/>
                    <a:pt x="230" y="381"/>
                    <a:pt x="248" y="381"/>
                  </a:cubicBezTo>
                  <a:cubicBezTo>
                    <a:pt x="266" y="381"/>
                    <a:pt x="293" y="355"/>
                    <a:pt x="337" y="337"/>
                  </a:cubicBezTo>
                  <a:cubicBezTo>
                    <a:pt x="390" y="311"/>
                    <a:pt x="372" y="311"/>
                    <a:pt x="390" y="258"/>
                  </a:cubicBezTo>
                  <a:cubicBezTo>
                    <a:pt x="248" y="328"/>
                    <a:pt x="248" y="328"/>
                    <a:pt x="248" y="328"/>
                  </a:cubicBezTo>
                  <a:lnTo>
                    <a:pt x="80" y="248"/>
                  </a:lnTo>
                  <a:close/>
                  <a:moveTo>
                    <a:pt x="487" y="124"/>
                  </a:moveTo>
                  <a:lnTo>
                    <a:pt x="487" y="124"/>
                  </a:lnTo>
                  <a:cubicBezTo>
                    <a:pt x="274" y="9"/>
                    <a:pt x="274" y="9"/>
                    <a:pt x="274" y="9"/>
                  </a:cubicBezTo>
                  <a:cubicBezTo>
                    <a:pt x="266" y="0"/>
                    <a:pt x="239" y="0"/>
                    <a:pt x="221" y="9"/>
                  </a:cubicBezTo>
                  <a:cubicBezTo>
                    <a:pt x="9" y="124"/>
                    <a:pt x="9" y="124"/>
                    <a:pt x="9" y="124"/>
                  </a:cubicBezTo>
                  <a:cubicBezTo>
                    <a:pt x="0" y="133"/>
                    <a:pt x="0" y="142"/>
                    <a:pt x="9" y="160"/>
                  </a:cubicBezTo>
                  <a:cubicBezTo>
                    <a:pt x="221" y="275"/>
                    <a:pt x="221" y="275"/>
                    <a:pt x="221" y="275"/>
                  </a:cubicBezTo>
                  <a:cubicBezTo>
                    <a:pt x="239" y="284"/>
                    <a:pt x="266" y="284"/>
                    <a:pt x="274" y="275"/>
                  </a:cubicBezTo>
                  <a:cubicBezTo>
                    <a:pt x="408" y="195"/>
                    <a:pt x="408" y="195"/>
                    <a:pt x="408" y="195"/>
                  </a:cubicBezTo>
                  <a:cubicBezTo>
                    <a:pt x="266" y="160"/>
                    <a:pt x="266" y="160"/>
                    <a:pt x="266" y="160"/>
                  </a:cubicBezTo>
                  <a:cubicBezTo>
                    <a:pt x="257" y="160"/>
                    <a:pt x="257" y="168"/>
                    <a:pt x="248" y="168"/>
                  </a:cubicBezTo>
                  <a:cubicBezTo>
                    <a:pt x="221" y="168"/>
                    <a:pt x="203" y="151"/>
                    <a:pt x="203" y="133"/>
                  </a:cubicBezTo>
                  <a:cubicBezTo>
                    <a:pt x="203" y="124"/>
                    <a:pt x="221" y="107"/>
                    <a:pt x="248" y="107"/>
                  </a:cubicBezTo>
                  <a:cubicBezTo>
                    <a:pt x="266" y="107"/>
                    <a:pt x="284" y="115"/>
                    <a:pt x="293" y="124"/>
                  </a:cubicBezTo>
                  <a:cubicBezTo>
                    <a:pt x="443" y="177"/>
                    <a:pt x="443" y="177"/>
                    <a:pt x="443" y="177"/>
                  </a:cubicBezTo>
                  <a:cubicBezTo>
                    <a:pt x="487" y="160"/>
                    <a:pt x="487" y="160"/>
                    <a:pt x="487" y="160"/>
                  </a:cubicBezTo>
                  <a:cubicBezTo>
                    <a:pt x="496" y="142"/>
                    <a:pt x="496" y="133"/>
                    <a:pt x="487" y="124"/>
                  </a:cubicBezTo>
                  <a:close/>
                  <a:moveTo>
                    <a:pt x="425" y="346"/>
                  </a:moveTo>
                  <a:lnTo>
                    <a:pt x="425" y="346"/>
                  </a:lnTo>
                  <a:cubicBezTo>
                    <a:pt x="416" y="355"/>
                    <a:pt x="452" y="364"/>
                    <a:pt x="461" y="337"/>
                  </a:cubicBezTo>
                  <a:cubicBezTo>
                    <a:pt x="469" y="213"/>
                    <a:pt x="443" y="177"/>
                    <a:pt x="443" y="177"/>
                  </a:cubicBezTo>
                  <a:cubicBezTo>
                    <a:pt x="408" y="195"/>
                    <a:pt x="408" y="195"/>
                    <a:pt x="408" y="195"/>
                  </a:cubicBezTo>
                  <a:cubicBezTo>
                    <a:pt x="408" y="195"/>
                    <a:pt x="443" y="222"/>
                    <a:pt x="425" y="346"/>
                  </a:cubicBezTo>
                  <a:close/>
                </a:path>
              </a:pathLst>
            </a:custGeom>
            <a:solidFill>
              <a:schemeClr val="bg1"/>
            </a:solidFill>
            <a:ln>
              <a:noFill/>
            </a:ln>
            <a:effectLst/>
          </p:spPr>
          <p:txBody>
            <a:bodyPr wrap="none" anchor="ctr"/>
            <a:lstStyle/>
            <a:p>
              <a:pPr defTabSz="534670" eaLnBrk="1" fontAlgn="auto" hangingPunct="1">
                <a:spcBef>
                  <a:spcPts val="0"/>
                </a:spcBef>
                <a:spcAft>
                  <a:spcPts val="0"/>
                </a:spcAft>
              </a:pPr>
              <a:endParaRPr kumimoji="0" lang="en-US" sz="2105">
                <a:solidFill>
                  <a:prstClr val="black"/>
                </a:solidFill>
                <a:latin typeface="Calibri" panose="020F0502020204030204"/>
                <a:ea typeface="+mn-ea"/>
              </a:endParaRPr>
            </a:p>
          </p:txBody>
        </p:sp>
      </p:grpSp>
      <p:grpSp>
        <p:nvGrpSpPr>
          <p:cNvPr id="5" name="组合 4"/>
          <p:cNvGrpSpPr/>
          <p:nvPr/>
        </p:nvGrpSpPr>
        <p:grpSpPr>
          <a:xfrm>
            <a:off x="1756756" y="2388513"/>
            <a:ext cx="8637104" cy="2950460"/>
            <a:chOff x="2444640" y="1991121"/>
            <a:chExt cx="8637104" cy="2950460"/>
          </a:xfrm>
        </p:grpSpPr>
        <p:sp>
          <p:nvSpPr>
            <p:cNvPr id="67" name="文本框 66"/>
            <p:cNvSpPr txBox="1"/>
            <p:nvPr/>
          </p:nvSpPr>
          <p:spPr>
            <a:xfrm>
              <a:off x="2902559" y="1991121"/>
              <a:ext cx="7721267" cy="2030364"/>
            </a:xfrm>
            <a:prstGeom prst="rect">
              <a:avLst/>
            </a:prstGeom>
            <a:noFill/>
          </p:spPr>
          <p:txBody>
            <a:bodyPr wrap="square" rtlCol="0">
              <a:spAutoFit/>
            </a:bodyPr>
            <a:lstStyle/>
            <a:p>
              <a:pPr algn="ctr">
                <a:lnSpc>
                  <a:spcPct val="120000"/>
                </a:lnSpc>
              </a:pPr>
              <a:r>
                <a:rPr lang="zh-CN" altLang="en-US" sz="3600" b="1" dirty="0">
                  <a:solidFill>
                    <a:srgbClr val="E2534F"/>
                  </a:solidFill>
                  <a:latin typeface="微软雅黑" panose="020B0503020204020204" pitchFamily="34" charset="-122"/>
                  <a:ea typeface="微软雅黑" panose="020B0503020204020204" pitchFamily="34" charset="-122"/>
                </a:rPr>
                <a:t>开发一种社会计算方法来研究</a:t>
              </a:r>
              <a:r>
                <a:rPr lang="en-US" altLang="zh-CN" sz="3600" b="1" dirty="0">
                  <a:solidFill>
                    <a:srgbClr val="E2534F"/>
                  </a:solidFill>
                  <a:latin typeface="微软雅黑" panose="020B0503020204020204" pitchFamily="34" charset="-122"/>
                  <a:ea typeface="微软雅黑" panose="020B0503020204020204" pitchFamily="34" charset="-122"/>
                </a:rPr>
                <a:t>YouTube</a:t>
              </a:r>
              <a:r>
                <a:rPr lang="zh-CN" altLang="en-US" sz="3600" b="1" dirty="0">
                  <a:solidFill>
                    <a:srgbClr val="E2534F"/>
                  </a:solidFill>
                  <a:latin typeface="微软雅黑" panose="020B0503020204020204" pitchFamily="34" charset="-122"/>
                  <a:ea typeface="微软雅黑" panose="020B0503020204020204" pitchFamily="34" charset="-122"/>
                </a:rPr>
                <a:t>上有关</a:t>
              </a:r>
              <a:r>
                <a:rPr lang="en-US" altLang="zh-CN" sz="3600" b="1" dirty="0">
                  <a:solidFill>
                    <a:srgbClr val="E2534F"/>
                  </a:solidFill>
                  <a:latin typeface="微软雅黑" panose="020B0503020204020204" pitchFamily="34" charset="-122"/>
                  <a:ea typeface="微软雅黑" panose="020B0503020204020204" pitchFamily="34" charset="-122"/>
                </a:rPr>
                <a:t>COVID-19</a:t>
              </a:r>
              <a:r>
                <a:rPr lang="zh-CN" altLang="en-US" sz="3600" b="1" dirty="0">
                  <a:solidFill>
                    <a:srgbClr val="E2534F"/>
                  </a:solidFill>
                  <a:latin typeface="微软雅黑" panose="020B0503020204020204" pitchFamily="34" charset="-122"/>
                  <a:ea typeface="微软雅黑" panose="020B0503020204020204" pitchFamily="34" charset="-122"/>
                </a:rPr>
                <a:t>话语中的毒性传播和调控</a:t>
              </a:r>
            </a:p>
          </p:txBody>
        </p:sp>
        <p:sp>
          <p:nvSpPr>
            <p:cNvPr id="71" name="文本框 70"/>
            <p:cNvSpPr txBox="1"/>
            <p:nvPr/>
          </p:nvSpPr>
          <p:spPr>
            <a:xfrm>
              <a:off x="2444640" y="4212599"/>
              <a:ext cx="8637104" cy="728982"/>
            </a:xfrm>
            <a:prstGeom prst="rect">
              <a:avLst/>
            </a:prstGeom>
            <a:noFill/>
          </p:spPr>
          <p:txBody>
            <a:bodyPr wrap="square" rtlCol="0">
              <a:spAutoFit/>
            </a:bodyPr>
            <a:lstStyle/>
            <a:p>
              <a:pPr algn="ctr">
                <a:lnSpc>
                  <a:spcPct val="120000"/>
                </a:lnSpc>
              </a:pPr>
              <a:r>
                <a:rPr lang="en-US" altLang="zh-CN" dirty="0">
                  <a:solidFill>
                    <a:srgbClr val="E2534F"/>
                  </a:solidFill>
                  <a:latin typeface="微软雅黑" panose="020B0503020204020204" pitchFamily="34" charset="-122"/>
                  <a:ea typeface="微软雅黑" panose="020B0503020204020204" pitchFamily="34" charset="-122"/>
                </a:rPr>
                <a:t>Developing a socio-computational approach to examine toxicity propagation and regulation in COVID-19 discourse on YouTube</a:t>
              </a:r>
            </a:p>
          </p:txBody>
        </p:sp>
      </p:gr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957618" y="1583142"/>
            <a:ext cx="10276764" cy="2953629"/>
          </a:xfrm>
          <a:prstGeom prst="rect">
            <a:avLst/>
          </a:prstGeom>
          <a:noFill/>
        </p:spPr>
        <p:txBody>
          <a:bodyPr wrap="square" rtlCol="0">
            <a:spAutoFit/>
          </a:bodyPr>
          <a:lstStyle>
            <a:defPPr>
              <a:defRPr lang="zh-CN"/>
            </a:defPPr>
            <a:lvl1pPr algn="ctr">
              <a:defRPr sz="1600">
                <a:solidFill>
                  <a:schemeClr val="tx1">
                    <a:lumMod val="65000"/>
                    <a:lumOff val="35000"/>
                  </a:schemeClr>
                </a:solidFill>
                <a:latin typeface="+mj-lt"/>
              </a:defRPr>
            </a:lvl1pPr>
          </a:lstStyle>
          <a:p>
            <a:pPr algn="l" defTabSz="1216660">
              <a:lnSpc>
                <a:spcPct val="120000"/>
              </a:lnSpc>
              <a:spcBef>
                <a:spcPct val="20000"/>
              </a:spcBef>
            </a:pPr>
            <a:r>
              <a:rPr lang="zh-CN" altLang="en-US" sz="2000" dirty="0">
                <a:solidFill>
                  <a:schemeClr val="tx1"/>
                </a:solidFill>
                <a:latin typeface="+mn-lt"/>
                <a:cs typeface="+mn-ea"/>
                <a:sym typeface="+mn-lt"/>
              </a:rPr>
              <a:t>数据：</a:t>
            </a:r>
            <a:endParaRPr lang="en-US" altLang="zh-CN" sz="2000" dirty="0">
              <a:solidFill>
                <a:schemeClr val="tx1"/>
              </a:solidFill>
              <a:latin typeface="+mn-lt"/>
              <a:cs typeface="+mn-ea"/>
              <a:sym typeface="+mn-lt"/>
            </a:endParaRPr>
          </a:p>
          <a:p>
            <a:pPr marL="342900" indent="-342900" algn="l" defTabSz="1216660">
              <a:lnSpc>
                <a:spcPct val="120000"/>
              </a:lnSpc>
              <a:spcBef>
                <a:spcPct val="20000"/>
              </a:spcBef>
              <a:buFont typeface="Arial" panose="020B0604020202020204" pitchFamily="34" charset="0"/>
              <a:buChar char="•"/>
            </a:pPr>
            <a:r>
              <a:rPr lang="en-US" altLang="zh-CN" sz="2000" dirty="0">
                <a:solidFill>
                  <a:schemeClr val="tx1"/>
                </a:solidFill>
                <a:latin typeface="+mn-lt"/>
                <a:cs typeface="+mn-ea"/>
                <a:sym typeface="+mn-lt"/>
              </a:rPr>
              <a:t>YouTube</a:t>
            </a:r>
            <a:r>
              <a:rPr lang="zh-CN" altLang="en-US" sz="2000" dirty="0">
                <a:solidFill>
                  <a:schemeClr val="tx1"/>
                </a:solidFill>
                <a:latin typeface="+mn-lt"/>
                <a:cs typeface="+mn-ea"/>
                <a:sym typeface="+mn-lt"/>
              </a:rPr>
              <a:t>搜索</a:t>
            </a:r>
            <a:r>
              <a:rPr lang="en-US" altLang="zh-CN" sz="2000" dirty="0">
                <a:solidFill>
                  <a:schemeClr val="tx1"/>
                </a:solidFill>
                <a:latin typeface="+mn-lt"/>
                <a:cs typeface="+mn-ea"/>
                <a:sym typeface="+mn-lt"/>
              </a:rPr>
              <a:t>Data APIv31</a:t>
            </a:r>
            <a:r>
              <a:rPr lang="zh-CN" altLang="en-US" sz="2000" dirty="0">
                <a:solidFill>
                  <a:schemeClr val="tx1"/>
                </a:solidFill>
                <a:latin typeface="+mn-lt"/>
                <a:cs typeface="+mn-ea"/>
                <a:sym typeface="+mn-lt"/>
              </a:rPr>
              <a:t>提取频道、视频和评论</a:t>
            </a:r>
            <a:endParaRPr lang="en-US" altLang="zh-CN" sz="2000" dirty="0">
              <a:solidFill>
                <a:schemeClr val="tx1"/>
              </a:solidFill>
              <a:latin typeface="+mn-lt"/>
              <a:cs typeface="+mn-ea"/>
              <a:sym typeface="+mn-lt"/>
            </a:endParaRPr>
          </a:p>
          <a:p>
            <a:pPr marL="342900" indent="-342900" algn="l" defTabSz="1216660">
              <a:lnSpc>
                <a:spcPct val="120000"/>
              </a:lnSpc>
              <a:spcBef>
                <a:spcPct val="20000"/>
              </a:spcBef>
              <a:buFont typeface="Arial" panose="020B0604020202020204" pitchFamily="34" charset="0"/>
              <a:buChar char="•"/>
            </a:pPr>
            <a:r>
              <a:rPr lang="zh-CN" altLang="en-US" sz="2000" dirty="0">
                <a:solidFill>
                  <a:schemeClr val="tx1"/>
                </a:solidFill>
                <a:latin typeface="+mn-lt"/>
                <a:cs typeface="+mn-ea"/>
                <a:sym typeface="+mn-lt"/>
              </a:rPr>
              <a:t>关键字：</a:t>
            </a:r>
            <a:r>
              <a:rPr lang="en-US" altLang="zh-CN" sz="2000" dirty="0">
                <a:solidFill>
                  <a:schemeClr val="tx1"/>
                </a:solidFill>
                <a:latin typeface="+mn-lt"/>
                <a:cs typeface="+mn-ea"/>
                <a:sym typeface="+mn-lt"/>
              </a:rPr>
              <a:t>coronavirus, corona, virus, COVID19, COVID, outbreak</a:t>
            </a:r>
          </a:p>
          <a:p>
            <a:pPr marL="342900" indent="-342900" algn="l" defTabSz="1216660">
              <a:lnSpc>
                <a:spcPct val="120000"/>
              </a:lnSpc>
              <a:spcBef>
                <a:spcPct val="20000"/>
              </a:spcBef>
              <a:buFont typeface="Arial" panose="020B0604020202020204" pitchFamily="34" charset="0"/>
              <a:buChar char="•"/>
            </a:pPr>
            <a:r>
              <a:rPr lang="zh-CN" altLang="en-US" sz="2000" dirty="0">
                <a:solidFill>
                  <a:schemeClr val="tx1"/>
                </a:solidFill>
                <a:latin typeface="+mn-lt"/>
                <a:cs typeface="+mn-ea"/>
                <a:sym typeface="+mn-lt"/>
              </a:rPr>
              <a:t>时间：</a:t>
            </a:r>
            <a:r>
              <a:rPr lang="en-US" altLang="zh-CN" sz="2000" dirty="0">
                <a:solidFill>
                  <a:schemeClr val="tx1"/>
                </a:solidFill>
                <a:latin typeface="+mn-lt"/>
                <a:cs typeface="+mn-ea"/>
                <a:sym typeface="+mn-lt"/>
              </a:rPr>
              <a:t>2020</a:t>
            </a:r>
            <a:r>
              <a:rPr lang="zh-CN" altLang="en-US" sz="2000" dirty="0">
                <a:solidFill>
                  <a:schemeClr val="tx1"/>
                </a:solidFill>
                <a:latin typeface="+mn-lt"/>
                <a:cs typeface="+mn-ea"/>
                <a:sym typeface="+mn-lt"/>
              </a:rPr>
              <a:t>年</a:t>
            </a:r>
            <a:r>
              <a:rPr lang="en-US" altLang="zh-CN" sz="2000" dirty="0">
                <a:solidFill>
                  <a:schemeClr val="tx1"/>
                </a:solidFill>
                <a:latin typeface="+mn-lt"/>
                <a:cs typeface="+mn-ea"/>
                <a:sym typeface="+mn-lt"/>
              </a:rPr>
              <a:t>1</a:t>
            </a:r>
            <a:r>
              <a:rPr lang="zh-CN" altLang="en-US" sz="2000" dirty="0">
                <a:solidFill>
                  <a:schemeClr val="tx1"/>
                </a:solidFill>
                <a:latin typeface="+mn-lt"/>
                <a:cs typeface="+mn-ea"/>
                <a:sym typeface="+mn-lt"/>
              </a:rPr>
              <a:t>月至</a:t>
            </a:r>
            <a:r>
              <a:rPr lang="en-US" altLang="zh-CN" sz="2000" dirty="0">
                <a:solidFill>
                  <a:schemeClr val="tx1"/>
                </a:solidFill>
                <a:latin typeface="+mn-lt"/>
                <a:cs typeface="+mn-ea"/>
                <a:sym typeface="+mn-lt"/>
              </a:rPr>
              <a:t>2020</a:t>
            </a:r>
            <a:r>
              <a:rPr lang="zh-CN" altLang="en-US" sz="2000" dirty="0">
                <a:solidFill>
                  <a:schemeClr val="tx1"/>
                </a:solidFill>
                <a:latin typeface="+mn-lt"/>
                <a:cs typeface="+mn-ea"/>
                <a:sym typeface="+mn-lt"/>
              </a:rPr>
              <a:t>年</a:t>
            </a:r>
            <a:r>
              <a:rPr lang="en-US" altLang="zh-CN" sz="2000" dirty="0">
                <a:solidFill>
                  <a:schemeClr val="tx1"/>
                </a:solidFill>
                <a:latin typeface="+mn-lt"/>
                <a:cs typeface="+mn-ea"/>
                <a:sym typeface="+mn-lt"/>
              </a:rPr>
              <a:t>5</a:t>
            </a:r>
            <a:r>
              <a:rPr lang="zh-CN" altLang="en-US" sz="2000" dirty="0">
                <a:solidFill>
                  <a:schemeClr val="tx1"/>
                </a:solidFill>
                <a:latin typeface="+mn-lt"/>
                <a:cs typeface="+mn-ea"/>
                <a:sym typeface="+mn-lt"/>
              </a:rPr>
              <a:t>月初</a:t>
            </a:r>
            <a:endParaRPr lang="en-US" altLang="zh-CN" sz="2000" dirty="0">
              <a:solidFill>
                <a:schemeClr val="tx1"/>
              </a:solidFill>
              <a:latin typeface="+mn-lt"/>
              <a:cs typeface="+mn-ea"/>
              <a:sym typeface="+mn-lt"/>
            </a:endParaRPr>
          </a:p>
          <a:p>
            <a:pPr marL="342900" indent="-342900" algn="l" defTabSz="1216660">
              <a:lnSpc>
                <a:spcPct val="120000"/>
              </a:lnSpc>
              <a:spcBef>
                <a:spcPct val="20000"/>
              </a:spcBef>
              <a:buFont typeface="Arial" panose="020B0604020202020204" pitchFamily="34" charset="0"/>
              <a:buChar char="•"/>
            </a:pPr>
            <a:r>
              <a:rPr lang="zh-CN" altLang="en-US" sz="2000" dirty="0">
                <a:solidFill>
                  <a:schemeClr val="tx1"/>
                </a:solidFill>
                <a:latin typeface="+mn-lt"/>
                <a:cs typeface="+mn-ea"/>
                <a:sym typeface="+mn-lt"/>
              </a:rPr>
              <a:t>格式化、标准化和归一化处理</a:t>
            </a:r>
            <a:endParaRPr lang="en-US" altLang="zh-CN" sz="2000" dirty="0">
              <a:solidFill>
                <a:schemeClr val="tx1"/>
              </a:solidFill>
              <a:latin typeface="+mn-lt"/>
              <a:cs typeface="+mn-ea"/>
              <a:sym typeface="+mn-lt"/>
            </a:endParaRPr>
          </a:p>
          <a:p>
            <a:pPr marL="342900" indent="-342900" algn="l" defTabSz="1216660">
              <a:lnSpc>
                <a:spcPct val="120000"/>
              </a:lnSpc>
              <a:spcBef>
                <a:spcPct val="20000"/>
              </a:spcBef>
              <a:buFont typeface="Arial" panose="020B0604020202020204" pitchFamily="34" charset="0"/>
              <a:buChar char="•"/>
            </a:pPr>
            <a:r>
              <a:rPr lang="zh-CN" altLang="en-US" sz="2000" dirty="0">
                <a:solidFill>
                  <a:schemeClr val="tx1"/>
                </a:solidFill>
                <a:latin typeface="+mn-lt"/>
                <a:cs typeface="+mn-ea"/>
                <a:sym typeface="+mn-lt"/>
              </a:rPr>
              <a:t>包括</a:t>
            </a:r>
            <a:r>
              <a:rPr lang="en-US" altLang="zh-CN" sz="2000" dirty="0">
                <a:solidFill>
                  <a:schemeClr val="tx1"/>
                </a:solidFill>
                <a:latin typeface="+mn-lt"/>
                <a:cs typeface="+mn-ea"/>
                <a:sym typeface="+mn-lt"/>
              </a:rPr>
              <a:t>544</a:t>
            </a:r>
            <a:r>
              <a:rPr lang="zh-CN" altLang="en-US" sz="2000" dirty="0">
                <a:solidFill>
                  <a:schemeClr val="tx1"/>
                </a:solidFill>
                <a:latin typeface="+mn-lt"/>
                <a:cs typeface="+mn-ea"/>
                <a:sym typeface="+mn-lt"/>
              </a:rPr>
              <a:t>个频道、</a:t>
            </a:r>
            <a:r>
              <a:rPr lang="en-US" altLang="zh-CN" sz="2000" dirty="0">
                <a:solidFill>
                  <a:schemeClr val="tx1"/>
                </a:solidFill>
                <a:latin typeface="+mn-lt"/>
                <a:cs typeface="+mn-ea"/>
                <a:sym typeface="+mn-lt"/>
              </a:rPr>
              <a:t>3488</a:t>
            </a:r>
            <a:r>
              <a:rPr lang="zh-CN" altLang="en-US" sz="2000" dirty="0">
                <a:solidFill>
                  <a:schemeClr val="tx1"/>
                </a:solidFill>
                <a:latin typeface="+mn-lt"/>
                <a:cs typeface="+mn-ea"/>
                <a:sym typeface="+mn-lt"/>
              </a:rPr>
              <a:t>个视频、</a:t>
            </a:r>
            <a:r>
              <a:rPr lang="en-US" altLang="zh-CN" sz="2000" dirty="0">
                <a:solidFill>
                  <a:schemeClr val="tx1"/>
                </a:solidFill>
                <a:latin typeface="+mn-lt"/>
                <a:cs typeface="+mn-ea"/>
                <a:sym typeface="+mn-lt"/>
              </a:rPr>
              <a:t>453,111</a:t>
            </a:r>
            <a:r>
              <a:rPr lang="zh-CN" altLang="en-US" sz="2000" dirty="0">
                <a:solidFill>
                  <a:schemeClr val="tx1"/>
                </a:solidFill>
                <a:latin typeface="+mn-lt"/>
                <a:cs typeface="+mn-ea"/>
                <a:sym typeface="+mn-lt"/>
              </a:rPr>
              <a:t>个评论和</a:t>
            </a:r>
            <a:r>
              <a:rPr lang="en-US" altLang="zh-CN" sz="2000" dirty="0">
                <a:solidFill>
                  <a:schemeClr val="tx1"/>
                </a:solidFill>
                <a:latin typeface="+mn-lt"/>
                <a:cs typeface="+mn-ea"/>
                <a:sym typeface="+mn-lt"/>
              </a:rPr>
              <a:t>849,689</a:t>
            </a:r>
            <a:r>
              <a:rPr lang="zh-CN" altLang="en-US" sz="2000" dirty="0">
                <a:solidFill>
                  <a:schemeClr val="tx1"/>
                </a:solidFill>
                <a:latin typeface="+mn-lt"/>
                <a:cs typeface="+mn-ea"/>
                <a:sym typeface="+mn-lt"/>
              </a:rPr>
              <a:t>条评论（其中</a:t>
            </a:r>
            <a:r>
              <a:rPr lang="en-US" altLang="zh-CN" sz="2000" dirty="0">
                <a:solidFill>
                  <a:schemeClr val="tx1"/>
                </a:solidFill>
                <a:latin typeface="+mn-lt"/>
                <a:cs typeface="+mn-ea"/>
                <a:sym typeface="+mn-lt"/>
              </a:rPr>
              <a:t>826,569</a:t>
            </a:r>
            <a:r>
              <a:rPr lang="zh-CN" altLang="en-US" sz="2000" dirty="0">
                <a:solidFill>
                  <a:schemeClr val="tx1"/>
                </a:solidFill>
                <a:latin typeface="+mn-lt"/>
                <a:cs typeface="+mn-ea"/>
                <a:sym typeface="+mn-lt"/>
              </a:rPr>
              <a:t>条是独特的评论），“新闻和政治”类视频（</a:t>
            </a:r>
            <a:r>
              <a:rPr lang="en-US" altLang="zh-CN" sz="2000" dirty="0">
                <a:solidFill>
                  <a:schemeClr val="tx1"/>
                </a:solidFill>
                <a:latin typeface="+mn-lt"/>
                <a:cs typeface="+mn-ea"/>
                <a:sym typeface="+mn-lt"/>
              </a:rPr>
              <a:t>94%</a:t>
            </a:r>
            <a:r>
              <a:rPr lang="zh-CN" altLang="en-US" sz="2000" dirty="0">
                <a:solidFill>
                  <a:schemeClr val="tx1"/>
                </a:solidFill>
                <a:latin typeface="+mn-lt"/>
                <a:cs typeface="+mn-ea"/>
                <a:sym typeface="+mn-lt"/>
              </a:rPr>
              <a:t>），其次是“娱乐”（</a:t>
            </a:r>
            <a:r>
              <a:rPr lang="en-US" altLang="zh-CN" sz="2000" dirty="0">
                <a:solidFill>
                  <a:schemeClr val="tx1"/>
                </a:solidFill>
                <a:latin typeface="+mn-lt"/>
                <a:cs typeface="+mn-ea"/>
                <a:sym typeface="+mn-lt"/>
              </a:rPr>
              <a:t>0.08%</a:t>
            </a:r>
            <a:r>
              <a:rPr lang="zh-CN" altLang="en-US" sz="2000" dirty="0">
                <a:solidFill>
                  <a:schemeClr val="tx1"/>
                </a:solidFill>
                <a:latin typeface="+mn-lt"/>
                <a:cs typeface="+mn-ea"/>
                <a:sym typeface="+mn-lt"/>
              </a:rPr>
              <a:t>）</a:t>
            </a:r>
            <a:endParaRPr lang="en-US" altLang="zh-CN" sz="2000" dirty="0">
              <a:solidFill>
                <a:schemeClr val="tx1"/>
              </a:solidFill>
              <a:latin typeface="+mn-lt"/>
              <a:cs typeface="+mn-ea"/>
              <a:sym typeface="+mn-lt"/>
            </a:endParaRPr>
          </a:p>
        </p:txBody>
      </p:sp>
      <p:sp>
        <p:nvSpPr>
          <p:cNvPr id="7" name="Freeform 4"/>
          <p:cNvSpPr/>
          <p:nvPr/>
        </p:nvSpPr>
        <p:spPr>
          <a:xfrm>
            <a:off x="0" y="197964"/>
            <a:ext cx="3648172" cy="537327"/>
          </a:xfrm>
          <a:prstGeom prst="homePlate">
            <a:avLst/>
          </a:prstGeom>
          <a:solidFill>
            <a:schemeClr val="accent1"/>
          </a:solidFill>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60889" tIns="45014" rIns="60889" bIns="45014" numCol="1" spcCol="1270" anchor="ctr" anchorCtr="0">
            <a:noAutofit/>
          </a:bodyPr>
          <a:lstStyle/>
          <a:p>
            <a:pPr lvl="0" algn="ctr" defTabSz="1111250">
              <a:lnSpc>
                <a:spcPct val="90000"/>
              </a:lnSpc>
              <a:spcBef>
                <a:spcPct val="0"/>
              </a:spcBef>
              <a:spcAft>
                <a:spcPct val="35000"/>
              </a:spcAft>
            </a:pPr>
            <a:endParaRPr lang="en-US" sz="2400" kern="1200" dirty="0">
              <a:cs typeface="+mn-ea"/>
              <a:sym typeface="+mn-lt"/>
            </a:endParaRPr>
          </a:p>
        </p:txBody>
      </p:sp>
      <p:sp>
        <p:nvSpPr>
          <p:cNvPr id="8" name="文本框 7"/>
          <p:cNvSpPr txBox="1"/>
          <p:nvPr/>
        </p:nvSpPr>
        <p:spPr>
          <a:xfrm>
            <a:off x="206645" y="297350"/>
            <a:ext cx="3441527" cy="338554"/>
          </a:xfrm>
          <a:prstGeom prst="rect">
            <a:avLst/>
          </a:prstGeom>
          <a:noFill/>
        </p:spPr>
        <p:txBody>
          <a:bodyPr wrap="square" rtlCol="0">
            <a:spAutoFit/>
          </a:bodyPr>
          <a:lstStyle/>
          <a:p>
            <a:r>
              <a:rPr lang="en-US" altLang="zh-CN" sz="1600" b="1" spc="300" dirty="0">
                <a:solidFill>
                  <a:schemeClr val="bg1"/>
                </a:solidFill>
                <a:latin typeface="+mn-ea"/>
                <a:cs typeface="+mn-ea"/>
                <a:sym typeface="+mn-lt"/>
              </a:rPr>
              <a:t>3</a:t>
            </a:r>
            <a:r>
              <a:rPr lang="zh-CN" altLang="en-US" sz="1600" b="1" spc="300" dirty="0">
                <a:solidFill>
                  <a:schemeClr val="bg1"/>
                </a:solidFill>
                <a:latin typeface="+mn-ea"/>
                <a:cs typeface="+mn-ea"/>
                <a:sym typeface="+mn-lt"/>
              </a:rPr>
              <a:t>、</a:t>
            </a:r>
            <a:r>
              <a:rPr lang="en-US" altLang="zh-CN" sz="1600" b="1" spc="300" dirty="0">
                <a:solidFill>
                  <a:schemeClr val="bg1"/>
                </a:solidFill>
                <a:latin typeface="+mn-ea"/>
                <a:cs typeface="+mn-ea"/>
                <a:sym typeface="+mn-lt"/>
              </a:rPr>
              <a:t> </a:t>
            </a:r>
            <a:r>
              <a:rPr lang="en-US" altLang="zh-CN" sz="1600" b="1" spc="300" dirty="0">
                <a:solidFill>
                  <a:srgbClr val="FFFFFF"/>
                </a:solidFill>
                <a:latin typeface="微软雅黑" panose="020B0503020204020204" pitchFamily="34" charset="-122"/>
                <a:ea typeface="微软雅黑" panose="020B0503020204020204" pitchFamily="34" charset="-122"/>
              </a:rPr>
              <a:t>Methodology </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957618" y="1583142"/>
            <a:ext cx="10276764" cy="1230080"/>
          </a:xfrm>
          <a:prstGeom prst="rect">
            <a:avLst/>
          </a:prstGeom>
          <a:noFill/>
        </p:spPr>
        <p:txBody>
          <a:bodyPr wrap="square" rtlCol="0">
            <a:spAutoFit/>
          </a:bodyPr>
          <a:lstStyle>
            <a:defPPr>
              <a:defRPr lang="zh-CN"/>
            </a:defPPr>
            <a:lvl1pPr algn="ctr">
              <a:defRPr sz="1600">
                <a:solidFill>
                  <a:schemeClr val="tx1">
                    <a:lumMod val="65000"/>
                    <a:lumOff val="35000"/>
                  </a:schemeClr>
                </a:solidFill>
                <a:latin typeface="+mj-lt"/>
              </a:defRPr>
            </a:lvl1pPr>
          </a:lstStyle>
          <a:p>
            <a:pPr algn="l" defTabSz="1216660">
              <a:lnSpc>
                <a:spcPct val="120000"/>
              </a:lnSpc>
              <a:spcBef>
                <a:spcPct val="20000"/>
              </a:spcBef>
            </a:pPr>
            <a:r>
              <a:rPr lang="zh-CN" altLang="en-US" sz="2000" dirty="0">
                <a:solidFill>
                  <a:schemeClr val="tx1"/>
                </a:solidFill>
                <a:latin typeface="+mn-lt"/>
                <a:cs typeface="+mn-ea"/>
                <a:sym typeface="+mn-lt"/>
              </a:rPr>
              <a:t>计算数据集中每条评论的毒性评分</a:t>
            </a:r>
            <a:endParaRPr lang="en-US" altLang="zh-CN" sz="2000" dirty="0">
              <a:solidFill>
                <a:schemeClr val="tx1"/>
              </a:solidFill>
              <a:latin typeface="+mn-lt"/>
              <a:cs typeface="+mn-ea"/>
              <a:sym typeface="+mn-lt"/>
            </a:endParaRPr>
          </a:p>
          <a:p>
            <a:pPr algn="l" defTabSz="1216660">
              <a:lnSpc>
                <a:spcPct val="120000"/>
              </a:lnSpc>
              <a:spcBef>
                <a:spcPct val="20000"/>
              </a:spcBef>
            </a:pPr>
            <a:r>
              <a:rPr lang="zh-CN" altLang="en-US" sz="2000" dirty="0">
                <a:solidFill>
                  <a:schemeClr val="tx1"/>
                </a:solidFill>
                <a:latin typeface="+mn-lt"/>
                <a:cs typeface="+mn-ea"/>
                <a:sym typeface="+mn-lt"/>
              </a:rPr>
              <a:t>利用</a:t>
            </a:r>
            <a:r>
              <a:rPr lang="en-US" altLang="zh-CN" sz="2000" dirty="0">
                <a:solidFill>
                  <a:schemeClr val="tx1"/>
                </a:solidFill>
                <a:latin typeface="+mn-lt"/>
                <a:cs typeface="+mn-ea"/>
                <a:sym typeface="+mn-lt"/>
              </a:rPr>
              <a:t>Perspective API</a:t>
            </a:r>
            <a:r>
              <a:rPr lang="zh-CN" altLang="en-US" sz="2000" dirty="0">
                <a:solidFill>
                  <a:schemeClr val="tx1"/>
                </a:solidFill>
                <a:latin typeface="+mn-lt"/>
                <a:cs typeface="+mn-ea"/>
                <a:sym typeface="+mn-lt"/>
              </a:rPr>
              <a:t>工具，</a:t>
            </a:r>
            <a:r>
              <a:rPr lang="en-US" altLang="zh-CN" sz="2000" dirty="0">
                <a:solidFill>
                  <a:schemeClr val="tx1"/>
                </a:solidFill>
                <a:latin typeface="+mn-lt"/>
                <a:cs typeface="+mn-ea"/>
                <a:sym typeface="+mn-lt"/>
              </a:rPr>
              <a:t>API</a:t>
            </a:r>
            <a:r>
              <a:rPr lang="zh-CN" altLang="en-US" sz="2000" dirty="0">
                <a:solidFill>
                  <a:schemeClr val="tx1"/>
                </a:solidFill>
                <a:latin typeface="+mn-lt"/>
                <a:cs typeface="+mn-ea"/>
                <a:sym typeface="+mn-lt"/>
              </a:rPr>
              <a:t>返回的概率值在</a:t>
            </a:r>
            <a:r>
              <a:rPr lang="en-US" altLang="zh-CN" sz="2000" dirty="0">
                <a:solidFill>
                  <a:schemeClr val="tx1"/>
                </a:solidFill>
                <a:latin typeface="+mn-lt"/>
                <a:cs typeface="+mn-ea"/>
                <a:sym typeface="+mn-lt"/>
              </a:rPr>
              <a:t>0</a:t>
            </a:r>
            <a:r>
              <a:rPr lang="zh-CN" altLang="en-US" sz="2000" dirty="0">
                <a:solidFill>
                  <a:schemeClr val="tx1"/>
                </a:solidFill>
                <a:latin typeface="+mn-lt"/>
                <a:cs typeface="+mn-ea"/>
                <a:sym typeface="+mn-lt"/>
              </a:rPr>
              <a:t>到</a:t>
            </a:r>
            <a:r>
              <a:rPr lang="en-US" altLang="zh-CN" sz="2000" dirty="0">
                <a:solidFill>
                  <a:schemeClr val="tx1"/>
                </a:solidFill>
                <a:latin typeface="+mn-lt"/>
                <a:cs typeface="+mn-ea"/>
                <a:sym typeface="+mn-lt"/>
              </a:rPr>
              <a:t>1</a:t>
            </a:r>
            <a:r>
              <a:rPr lang="zh-CN" altLang="en-US" sz="2000" dirty="0">
                <a:solidFill>
                  <a:schemeClr val="tx1"/>
                </a:solidFill>
                <a:latin typeface="+mn-lt"/>
                <a:cs typeface="+mn-ea"/>
                <a:sym typeface="+mn-lt"/>
              </a:rPr>
              <a:t>之间，值越高表明该评论被评为毒性标签的可能性越大</a:t>
            </a:r>
            <a:endParaRPr lang="en-US" altLang="zh-CN" sz="2000" dirty="0">
              <a:solidFill>
                <a:schemeClr val="tx1"/>
              </a:solidFill>
              <a:latin typeface="+mn-lt"/>
              <a:cs typeface="+mn-ea"/>
              <a:sym typeface="+mn-lt"/>
            </a:endParaRPr>
          </a:p>
        </p:txBody>
      </p:sp>
      <p:sp>
        <p:nvSpPr>
          <p:cNvPr id="7" name="Freeform 4"/>
          <p:cNvSpPr/>
          <p:nvPr/>
        </p:nvSpPr>
        <p:spPr>
          <a:xfrm>
            <a:off x="0" y="197964"/>
            <a:ext cx="3648172" cy="537327"/>
          </a:xfrm>
          <a:prstGeom prst="homePlate">
            <a:avLst/>
          </a:prstGeom>
          <a:solidFill>
            <a:schemeClr val="accent1"/>
          </a:solidFill>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60889" tIns="45014" rIns="60889" bIns="45014" numCol="1" spcCol="1270" anchor="ctr" anchorCtr="0">
            <a:noAutofit/>
          </a:bodyPr>
          <a:lstStyle/>
          <a:p>
            <a:pPr lvl="0" algn="ctr" defTabSz="1111250">
              <a:lnSpc>
                <a:spcPct val="90000"/>
              </a:lnSpc>
              <a:spcBef>
                <a:spcPct val="0"/>
              </a:spcBef>
              <a:spcAft>
                <a:spcPct val="35000"/>
              </a:spcAft>
            </a:pPr>
            <a:endParaRPr lang="en-US" sz="2400" kern="1200" dirty="0">
              <a:cs typeface="+mn-ea"/>
              <a:sym typeface="+mn-lt"/>
            </a:endParaRPr>
          </a:p>
        </p:txBody>
      </p:sp>
      <p:sp>
        <p:nvSpPr>
          <p:cNvPr id="8" name="文本框 7"/>
          <p:cNvSpPr txBox="1"/>
          <p:nvPr/>
        </p:nvSpPr>
        <p:spPr>
          <a:xfrm>
            <a:off x="206645" y="297350"/>
            <a:ext cx="3441527" cy="338554"/>
          </a:xfrm>
          <a:prstGeom prst="rect">
            <a:avLst/>
          </a:prstGeom>
          <a:noFill/>
        </p:spPr>
        <p:txBody>
          <a:bodyPr wrap="square" rtlCol="0">
            <a:spAutoFit/>
          </a:bodyPr>
          <a:lstStyle/>
          <a:p>
            <a:r>
              <a:rPr lang="en-US" altLang="zh-CN" sz="1600" b="1" spc="300" dirty="0">
                <a:solidFill>
                  <a:schemeClr val="bg1"/>
                </a:solidFill>
                <a:latin typeface="+mn-ea"/>
                <a:cs typeface="+mn-ea"/>
                <a:sym typeface="+mn-lt"/>
              </a:rPr>
              <a:t>3</a:t>
            </a:r>
            <a:r>
              <a:rPr lang="zh-CN" altLang="en-US" sz="1600" b="1" spc="300" dirty="0">
                <a:solidFill>
                  <a:schemeClr val="bg1"/>
                </a:solidFill>
                <a:latin typeface="+mn-ea"/>
                <a:cs typeface="+mn-ea"/>
                <a:sym typeface="+mn-lt"/>
              </a:rPr>
              <a:t>、</a:t>
            </a:r>
            <a:r>
              <a:rPr lang="en-US" altLang="zh-CN" sz="1600" b="1" spc="300" dirty="0">
                <a:solidFill>
                  <a:schemeClr val="bg1"/>
                </a:solidFill>
                <a:latin typeface="+mn-ea"/>
                <a:cs typeface="+mn-ea"/>
                <a:sym typeface="+mn-lt"/>
              </a:rPr>
              <a:t> </a:t>
            </a:r>
            <a:r>
              <a:rPr lang="en-US" altLang="zh-CN" sz="1600" b="1" spc="300" dirty="0">
                <a:solidFill>
                  <a:srgbClr val="FFFFFF"/>
                </a:solidFill>
                <a:latin typeface="微软雅黑" panose="020B0503020204020204" pitchFamily="34" charset="-122"/>
                <a:ea typeface="微软雅黑" panose="020B0503020204020204" pitchFamily="34" charset="-122"/>
              </a:rPr>
              <a:t>Methodology </a:t>
            </a:r>
          </a:p>
        </p:txBody>
      </p:sp>
      <p:pic>
        <p:nvPicPr>
          <p:cNvPr id="2" name="图片 1">
            <a:extLst>
              <a:ext uri="{FF2B5EF4-FFF2-40B4-BE49-F238E27FC236}">
                <a16:creationId xmlns:a16="http://schemas.microsoft.com/office/drawing/2014/main" id="{BE0CAC1D-9B3F-A641-75A6-EC0F390EC6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4096" y="3146460"/>
            <a:ext cx="9728579" cy="2555714"/>
          </a:xfrm>
          <a:prstGeom prst="rect">
            <a:avLst/>
          </a:prstGeom>
        </p:spPr>
      </p:pic>
      <p:sp>
        <p:nvSpPr>
          <p:cNvPr id="10" name="Rectangle 13">
            <a:extLst>
              <a:ext uri="{FF2B5EF4-FFF2-40B4-BE49-F238E27FC236}">
                <a16:creationId xmlns:a16="http://schemas.microsoft.com/office/drawing/2014/main" id="{8AED6E62-EB25-4EB4-E141-BE8FF97B522D}"/>
              </a:ext>
            </a:extLst>
          </p:cNvPr>
          <p:cNvSpPr/>
          <p:nvPr/>
        </p:nvSpPr>
        <p:spPr>
          <a:xfrm>
            <a:off x="4471347" y="228268"/>
            <a:ext cx="3249305" cy="5070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cs typeface="+mn-ea"/>
                <a:sym typeface="+mn-lt"/>
              </a:rPr>
              <a:t> Toxicity detection </a:t>
            </a:r>
          </a:p>
        </p:txBody>
      </p:sp>
    </p:spTree>
    <p:extLst>
      <p:ext uri="{BB962C8B-B14F-4D97-AF65-F5344CB8AC3E}">
        <p14:creationId xmlns:p14="http://schemas.microsoft.com/office/powerpoint/2010/main" val="8303615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reeform 4"/>
          <p:cNvSpPr/>
          <p:nvPr/>
        </p:nvSpPr>
        <p:spPr>
          <a:xfrm>
            <a:off x="0" y="197964"/>
            <a:ext cx="3648172" cy="537327"/>
          </a:xfrm>
          <a:prstGeom prst="homePlate">
            <a:avLst/>
          </a:prstGeom>
          <a:solidFill>
            <a:schemeClr val="accent1"/>
          </a:solidFill>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60889" tIns="45014" rIns="60889" bIns="45014" numCol="1" spcCol="1270" anchor="ctr" anchorCtr="0">
            <a:noAutofit/>
          </a:bodyPr>
          <a:lstStyle/>
          <a:p>
            <a:pPr lvl="0" algn="ctr" defTabSz="1111250">
              <a:lnSpc>
                <a:spcPct val="90000"/>
              </a:lnSpc>
              <a:spcBef>
                <a:spcPct val="0"/>
              </a:spcBef>
              <a:spcAft>
                <a:spcPct val="35000"/>
              </a:spcAft>
            </a:pPr>
            <a:endParaRPr lang="en-US" sz="2400" kern="1200" dirty="0">
              <a:cs typeface="+mn-ea"/>
              <a:sym typeface="+mn-lt"/>
            </a:endParaRPr>
          </a:p>
        </p:txBody>
      </p:sp>
      <p:sp>
        <p:nvSpPr>
          <p:cNvPr id="8" name="文本框 7"/>
          <p:cNvSpPr txBox="1"/>
          <p:nvPr/>
        </p:nvSpPr>
        <p:spPr>
          <a:xfrm>
            <a:off x="206645" y="297350"/>
            <a:ext cx="3441527" cy="338554"/>
          </a:xfrm>
          <a:prstGeom prst="rect">
            <a:avLst/>
          </a:prstGeom>
          <a:noFill/>
        </p:spPr>
        <p:txBody>
          <a:bodyPr wrap="square" rtlCol="0">
            <a:spAutoFit/>
          </a:bodyPr>
          <a:lstStyle/>
          <a:p>
            <a:r>
              <a:rPr lang="en-US" altLang="zh-CN" sz="1600" b="1" spc="300" dirty="0">
                <a:solidFill>
                  <a:schemeClr val="bg1"/>
                </a:solidFill>
                <a:latin typeface="+mn-ea"/>
                <a:cs typeface="+mn-ea"/>
                <a:sym typeface="+mn-lt"/>
              </a:rPr>
              <a:t>3</a:t>
            </a:r>
            <a:r>
              <a:rPr lang="zh-CN" altLang="en-US" sz="1600" b="1" spc="300" dirty="0">
                <a:solidFill>
                  <a:schemeClr val="bg1"/>
                </a:solidFill>
                <a:latin typeface="+mn-ea"/>
                <a:cs typeface="+mn-ea"/>
                <a:sym typeface="+mn-lt"/>
              </a:rPr>
              <a:t>、</a:t>
            </a:r>
            <a:r>
              <a:rPr lang="en-US" altLang="zh-CN" sz="1600" b="1" spc="300" dirty="0">
                <a:solidFill>
                  <a:schemeClr val="bg1"/>
                </a:solidFill>
                <a:latin typeface="+mn-ea"/>
                <a:cs typeface="+mn-ea"/>
                <a:sym typeface="+mn-lt"/>
              </a:rPr>
              <a:t> </a:t>
            </a:r>
            <a:r>
              <a:rPr lang="en-US" altLang="zh-CN" sz="1600" b="1" spc="300" dirty="0">
                <a:solidFill>
                  <a:srgbClr val="FFFFFF"/>
                </a:solidFill>
                <a:latin typeface="微软雅黑" panose="020B0503020204020204" pitchFamily="34" charset="-122"/>
                <a:ea typeface="微软雅黑" panose="020B0503020204020204" pitchFamily="34" charset="-122"/>
              </a:rPr>
              <a:t>Methodology </a:t>
            </a:r>
          </a:p>
        </p:txBody>
      </p:sp>
      <p:pic>
        <p:nvPicPr>
          <p:cNvPr id="2" name="图片 1">
            <a:extLst>
              <a:ext uri="{FF2B5EF4-FFF2-40B4-BE49-F238E27FC236}">
                <a16:creationId xmlns:a16="http://schemas.microsoft.com/office/drawing/2014/main" id="{2A4E892F-EC22-11B7-652C-D058974013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08266" y="955219"/>
            <a:ext cx="8804725" cy="4257136"/>
          </a:xfrm>
          <a:prstGeom prst="rect">
            <a:avLst/>
          </a:prstGeom>
        </p:spPr>
      </p:pic>
      <p:sp>
        <p:nvSpPr>
          <p:cNvPr id="3" name="Rectangle 13">
            <a:extLst>
              <a:ext uri="{FF2B5EF4-FFF2-40B4-BE49-F238E27FC236}">
                <a16:creationId xmlns:a16="http://schemas.microsoft.com/office/drawing/2014/main" id="{F2F6CC43-D9A6-EBAC-6030-EAE53CE20669}"/>
              </a:ext>
            </a:extLst>
          </p:cNvPr>
          <p:cNvSpPr/>
          <p:nvPr/>
        </p:nvSpPr>
        <p:spPr>
          <a:xfrm>
            <a:off x="4471347" y="228268"/>
            <a:ext cx="3249305" cy="5070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cs typeface="+mn-ea"/>
                <a:sym typeface="+mn-lt"/>
              </a:rPr>
              <a:t> Toxicity detection </a:t>
            </a:r>
          </a:p>
        </p:txBody>
      </p:sp>
      <p:pic>
        <p:nvPicPr>
          <p:cNvPr id="5" name="图片 4">
            <a:extLst>
              <a:ext uri="{FF2B5EF4-FFF2-40B4-BE49-F238E27FC236}">
                <a16:creationId xmlns:a16="http://schemas.microsoft.com/office/drawing/2014/main" id="{4B0F7BE9-670F-04DC-7904-705C1E2B5C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57349" y="5212355"/>
            <a:ext cx="4967785" cy="1535312"/>
          </a:xfrm>
          <a:prstGeom prst="rect">
            <a:avLst/>
          </a:prstGeom>
        </p:spPr>
      </p:pic>
    </p:spTree>
    <p:extLst>
      <p:ext uri="{BB962C8B-B14F-4D97-AF65-F5344CB8AC3E}">
        <p14:creationId xmlns:p14="http://schemas.microsoft.com/office/powerpoint/2010/main" val="12218390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094095" y="2131699"/>
            <a:ext cx="10276764" cy="783933"/>
          </a:xfrm>
          <a:prstGeom prst="rect">
            <a:avLst/>
          </a:prstGeom>
          <a:noFill/>
        </p:spPr>
        <p:txBody>
          <a:bodyPr wrap="square" rtlCol="0">
            <a:spAutoFit/>
          </a:bodyPr>
          <a:lstStyle>
            <a:defPPr>
              <a:defRPr lang="zh-CN"/>
            </a:defPPr>
            <a:lvl1pPr algn="ctr">
              <a:defRPr sz="1600">
                <a:solidFill>
                  <a:schemeClr val="tx1">
                    <a:lumMod val="65000"/>
                    <a:lumOff val="35000"/>
                  </a:schemeClr>
                </a:solidFill>
                <a:latin typeface="+mj-lt"/>
              </a:defRPr>
            </a:lvl1pPr>
          </a:lstStyle>
          <a:p>
            <a:pPr algn="l" defTabSz="1216660">
              <a:lnSpc>
                <a:spcPct val="120000"/>
              </a:lnSpc>
              <a:spcBef>
                <a:spcPct val="20000"/>
              </a:spcBef>
            </a:pPr>
            <a:r>
              <a:rPr lang="zh-CN" altLang="en-US" sz="1800" dirty="0">
                <a:solidFill>
                  <a:schemeClr val="tx1"/>
                </a:solidFill>
                <a:latin typeface="+mn-lt"/>
                <a:cs typeface="+mn-ea"/>
                <a:sym typeface="+mn-lt"/>
              </a:rPr>
              <a:t>利用基于</a:t>
            </a:r>
            <a:r>
              <a:rPr lang="en-US" altLang="zh-CN" sz="1800" dirty="0">
                <a:solidFill>
                  <a:schemeClr val="tx1"/>
                </a:solidFill>
                <a:latin typeface="+mn-lt"/>
                <a:cs typeface="+mn-ea"/>
                <a:sym typeface="+mn-lt"/>
              </a:rPr>
              <a:t>Latent Dirichlet Allocation (LDA)</a:t>
            </a:r>
            <a:r>
              <a:rPr lang="zh-CN" altLang="en-US" sz="1800" dirty="0">
                <a:solidFill>
                  <a:schemeClr val="tx1"/>
                </a:solidFill>
                <a:latin typeface="+mn-lt"/>
                <a:cs typeface="+mn-ea"/>
                <a:sym typeface="+mn-lt"/>
              </a:rPr>
              <a:t>的主题模型自动发现与</a:t>
            </a:r>
            <a:r>
              <a:rPr lang="en-US" altLang="zh-CN" sz="1800" dirty="0">
                <a:solidFill>
                  <a:schemeClr val="tx1"/>
                </a:solidFill>
                <a:latin typeface="+mn-lt"/>
                <a:cs typeface="+mn-ea"/>
                <a:sym typeface="+mn-lt"/>
              </a:rPr>
              <a:t>COVID-19</a:t>
            </a:r>
            <a:r>
              <a:rPr lang="zh-CN" altLang="en-US" sz="1800" dirty="0">
                <a:solidFill>
                  <a:schemeClr val="tx1"/>
                </a:solidFill>
                <a:latin typeface="+mn-lt"/>
                <a:cs typeface="+mn-ea"/>
                <a:sym typeface="+mn-lt"/>
              </a:rPr>
              <a:t>相关的不断发展的主题。</a:t>
            </a:r>
            <a:endParaRPr lang="en-US" altLang="zh-CN" sz="1800" dirty="0">
              <a:solidFill>
                <a:schemeClr val="tx1"/>
              </a:solidFill>
              <a:latin typeface="+mn-lt"/>
              <a:cs typeface="+mn-ea"/>
              <a:sym typeface="+mn-lt"/>
            </a:endParaRPr>
          </a:p>
          <a:p>
            <a:pPr algn="l" defTabSz="1216660">
              <a:lnSpc>
                <a:spcPct val="120000"/>
              </a:lnSpc>
              <a:spcBef>
                <a:spcPct val="20000"/>
              </a:spcBef>
            </a:pPr>
            <a:r>
              <a:rPr lang="zh-CN" altLang="en-US" sz="1800" dirty="0">
                <a:solidFill>
                  <a:schemeClr val="tx1"/>
                </a:solidFill>
                <a:latin typeface="+mn-lt"/>
                <a:cs typeface="+mn-ea"/>
                <a:sym typeface="+mn-lt"/>
              </a:rPr>
              <a:t>使用</a:t>
            </a:r>
            <a:r>
              <a:rPr lang="en-US" altLang="zh-CN" sz="1800" dirty="0">
                <a:solidFill>
                  <a:schemeClr val="tx1"/>
                </a:solidFill>
                <a:latin typeface="+mn-lt"/>
                <a:cs typeface="+mn-ea"/>
                <a:sym typeface="+mn-lt"/>
              </a:rPr>
              <a:t>NLTK</a:t>
            </a:r>
            <a:r>
              <a:rPr lang="zh-CN" altLang="en-US" sz="1800" dirty="0">
                <a:solidFill>
                  <a:schemeClr val="tx1"/>
                </a:solidFill>
                <a:latin typeface="+mn-lt"/>
                <a:cs typeface="+mn-ea"/>
                <a:sym typeface="+mn-lt"/>
              </a:rPr>
              <a:t>和</a:t>
            </a:r>
            <a:r>
              <a:rPr lang="en-US" altLang="zh-CN" sz="1800" dirty="0">
                <a:solidFill>
                  <a:schemeClr val="tx1"/>
                </a:solidFill>
                <a:latin typeface="+mn-lt"/>
                <a:cs typeface="+mn-ea"/>
                <a:sym typeface="+mn-lt"/>
              </a:rPr>
              <a:t>space English</a:t>
            </a:r>
            <a:r>
              <a:rPr lang="zh-CN" altLang="en-US" sz="1800" dirty="0">
                <a:solidFill>
                  <a:schemeClr val="tx1"/>
                </a:solidFill>
                <a:latin typeface="+mn-lt"/>
                <a:cs typeface="+mn-ea"/>
                <a:sym typeface="+mn-lt"/>
              </a:rPr>
              <a:t>模型来执行文本预处理，如词根化、词干化、标记化和停止词的移除。</a:t>
            </a:r>
            <a:endParaRPr lang="en-US" altLang="zh-CN" sz="1800" dirty="0">
              <a:solidFill>
                <a:schemeClr val="tx1"/>
              </a:solidFill>
              <a:latin typeface="+mn-lt"/>
              <a:cs typeface="+mn-ea"/>
              <a:sym typeface="+mn-lt"/>
            </a:endParaRPr>
          </a:p>
        </p:txBody>
      </p:sp>
      <p:sp>
        <p:nvSpPr>
          <p:cNvPr id="7" name="Freeform 4"/>
          <p:cNvSpPr/>
          <p:nvPr/>
        </p:nvSpPr>
        <p:spPr>
          <a:xfrm>
            <a:off x="0" y="197964"/>
            <a:ext cx="3648172" cy="537327"/>
          </a:xfrm>
          <a:prstGeom prst="homePlate">
            <a:avLst/>
          </a:prstGeom>
          <a:solidFill>
            <a:schemeClr val="accent1"/>
          </a:solidFill>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60889" tIns="45014" rIns="60889" bIns="45014" numCol="1" spcCol="1270" anchor="ctr" anchorCtr="0">
            <a:noAutofit/>
          </a:bodyPr>
          <a:lstStyle/>
          <a:p>
            <a:pPr lvl="0" algn="ctr" defTabSz="1111250">
              <a:lnSpc>
                <a:spcPct val="90000"/>
              </a:lnSpc>
              <a:spcBef>
                <a:spcPct val="0"/>
              </a:spcBef>
              <a:spcAft>
                <a:spcPct val="35000"/>
              </a:spcAft>
            </a:pPr>
            <a:endParaRPr lang="en-US" sz="2400" kern="1200" dirty="0">
              <a:cs typeface="+mn-ea"/>
              <a:sym typeface="+mn-lt"/>
            </a:endParaRPr>
          </a:p>
        </p:txBody>
      </p:sp>
      <p:sp>
        <p:nvSpPr>
          <p:cNvPr id="8" name="文本框 7"/>
          <p:cNvSpPr txBox="1"/>
          <p:nvPr/>
        </p:nvSpPr>
        <p:spPr>
          <a:xfrm>
            <a:off x="206645" y="297350"/>
            <a:ext cx="3441527" cy="338554"/>
          </a:xfrm>
          <a:prstGeom prst="rect">
            <a:avLst/>
          </a:prstGeom>
          <a:noFill/>
        </p:spPr>
        <p:txBody>
          <a:bodyPr wrap="square" rtlCol="0">
            <a:spAutoFit/>
          </a:bodyPr>
          <a:lstStyle/>
          <a:p>
            <a:r>
              <a:rPr lang="en-US" altLang="zh-CN" sz="1600" b="1" spc="300" dirty="0">
                <a:solidFill>
                  <a:schemeClr val="bg1"/>
                </a:solidFill>
                <a:latin typeface="+mn-ea"/>
                <a:cs typeface="+mn-ea"/>
                <a:sym typeface="+mn-lt"/>
              </a:rPr>
              <a:t>3</a:t>
            </a:r>
            <a:r>
              <a:rPr lang="zh-CN" altLang="en-US" sz="1600" b="1" spc="300" dirty="0">
                <a:solidFill>
                  <a:schemeClr val="bg1"/>
                </a:solidFill>
                <a:latin typeface="+mn-ea"/>
                <a:cs typeface="+mn-ea"/>
                <a:sym typeface="+mn-lt"/>
              </a:rPr>
              <a:t>、</a:t>
            </a:r>
            <a:r>
              <a:rPr lang="en-US" altLang="zh-CN" sz="1600" b="1" spc="300" dirty="0">
                <a:solidFill>
                  <a:schemeClr val="bg1"/>
                </a:solidFill>
                <a:latin typeface="+mn-ea"/>
                <a:cs typeface="+mn-ea"/>
                <a:sym typeface="+mn-lt"/>
              </a:rPr>
              <a:t> </a:t>
            </a:r>
            <a:r>
              <a:rPr lang="en-US" altLang="zh-CN" sz="1600" b="1" spc="300" dirty="0">
                <a:solidFill>
                  <a:srgbClr val="FFFFFF"/>
                </a:solidFill>
                <a:latin typeface="微软雅黑" panose="020B0503020204020204" pitchFamily="34" charset="-122"/>
                <a:ea typeface="微软雅黑" panose="020B0503020204020204" pitchFamily="34" charset="-122"/>
              </a:rPr>
              <a:t>Methodology </a:t>
            </a:r>
          </a:p>
        </p:txBody>
      </p:sp>
      <p:sp>
        <p:nvSpPr>
          <p:cNvPr id="10" name="Rectangle 13">
            <a:extLst>
              <a:ext uri="{FF2B5EF4-FFF2-40B4-BE49-F238E27FC236}">
                <a16:creationId xmlns:a16="http://schemas.microsoft.com/office/drawing/2014/main" id="{8AED6E62-EB25-4EB4-E141-BE8FF97B522D}"/>
              </a:ext>
            </a:extLst>
          </p:cNvPr>
          <p:cNvSpPr/>
          <p:nvPr/>
        </p:nvSpPr>
        <p:spPr>
          <a:xfrm>
            <a:off x="4471347" y="228268"/>
            <a:ext cx="3249305" cy="5070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cs typeface="+mn-ea"/>
                <a:sym typeface="+mn-lt"/>
              </a:rPr>
              <a:t>Topic modeling </a:t>
            </a:r>
          </a:p>
        </p:txBody>
      </p:sp>
      <p:sp>
        <p:nvSpPr>
          <p:cNvPr id="3" name="文本框 2">
            <a:extLst>
              <a:ext uri="{FF2B5EF4-FFF2-40B4-BE49-F238E27FC236}">
                <a16:creationId xmlns:a16="http://schemas.microsoft.com/office/drawing/2014/main" id="{F0678C5D-409C-698B-E190-BE8D48D4CDA6}"/>
              </a:ext>
            </a:extLst>
          </p:cNvPr>
          <p:cNvSpPr txBox="1"/>
          <p:nvPr/>
        </p:nvSpPr>
        <p:spPr>
          <a:xfrm>
            <a:off x="1094095" y="1251362"/>
            <a:ext cx="8800531" cy="728533"/>
          </a:xfrm>
          <a:prstGeom prst="rect">
            <a:avLst/>
          </a:prstGeom>
          <a:noFill/>
        </p:spPr>
        <p:txBody>
          <a:bodyPr wrap="square" rtlCol="0">
            <a:spAutoFit/>
          </a:bodyPr>
          <a:lstStyle/>
          <a:p>
            <a:pPr>
              <a:lnSpc>
                <a:spcPct val="120000"/>
              </a:lnSpc>
            </a:pPr>
            <a:r>
              <a:rPr lang="zh-CN" altLang="en-US" dirty="0"/>
              <a:t>生活中：确定文章中心思想（</a:t>
            </a:r>
            <a:r>
              <a:rPr lang="en-US" altLang="zh-CN" dirty="0"/>
              <a:t>topic</a:t>
            </a:r>
            <a:r>
              <a:rPr lang="zh-CN" altLang="en-US" dirty="0"/>
              <a:t>）→ 产生词语（</a:t>
            </a:r>
            <a:r>
              <a:rPr lang="en-US" altLang="zh-CN" dirty="0"/>
              <a:t>words</a:t>
            </a:r>
            <a:r>
              <a:rPr lang="zh-CN" altLang="en-US" dirty="0"/>
              <a:t>）→ 形成文档</a:t>
            </a:r>
            <a:endParaRPr lang="en-US" altLang="zh-CN" dirty="0"/>
          </a:p>
          <a:p>
            <a:pPr>
              <a:lnSpc>
                <a:spcPct val="120000"/>
              </a:lnSpc>
            </a:pPr>
            <a:r>
              <a:rPr lang="zh-CN" altLang="en-US" dirty="0"/>
              <a:t>主题模型：文档 → 词袋（</a:t>
            </a:r>
            <a:r>
              <a:rPr lang="en-US" altLang="zh-CN" dirty="0"/>
              <a:t>words</a:t>
            </a:r>
            <a:r>
              <a:rPr lang="zh-CN" altLang="en-US" dirty="0"/>
              <a:t>）→ 生成主题（</a:t>
            </a:r>
            <a:r>
              <a:rPr lang="en-US" altLang="zh-CN" dirty="0"/>
              <a:t>topic</a:t>
            </a:r>
            <a:r>
              <a:rPr lang="zh-CN" altLang="en-US" dirty="0"/>
              <a:t>）</a:t>
            </a:r>
          </a:p>
        </p:txBody>
      </p:sp>
      <p:pic>
        <p:nvPicPr>
          <p:cNvPr id="5" name="图片 4">
            <a:extLst>
              <a:ext uri="{FF2B5EF4-FFF2-40B4-BE49-F238E27FC236}">
                <a16:creationId xmlns:a16="http://schemas.microsoft.com/office/drawing/2014/main" id="{7C40D0A7-0302-61DB-F234-873D2E616E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61094" y="3067436"/>
            <a:ext cx="4669809" cy="3581390"/>
          </a:xfrm>
          <a:prstGeom prst="rect">
            <a:avLst/>
          </a:prstGeom>
        </p:spPr>
      </p:pic>
    </p:spTree>
    <p:extLst>
      <p:ext uri="{BB962C8B-B14F-4D97-AF65-F5344CB8AC3E}">
        <p14:creationId xmlns:p14="http://schemas.microsoft.com/office/powerpoint/2010/main" val="15520059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reeform 4"/>
          <p:cNvSpPr/>
          <p:nvPr/>
        </p:nvSpPr>
        <p:spPr>
          <a:xfrm>
            <a:off x="0" y="197964"/>
            <a:ext cx="3648172" cy="537327"/>
          </a:xfrm>
          <a:prstGeom prst="homePlate">
            <a:avLst/>
          </a:prstGeom>
          <a:solidFill>
            <a:schemeClr val="accent1"/>
          </a:solidFill>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60889" tIns="45014" rIns="60889" bIns="45014" numCol="1" spcCol="1270" anchor="ctr" anchorCtr="0">
            <a:noAutofit/>
          </a:bodyPr>
          <a:lstStyle/>
          <a:p>
            <a:pPr lvl="0" algn="ctr" defTabSz="1111250">
              <a:lnSpc>
                <a:spcPct val="90000"/>
              </a:lnSpc>
              <a:spcBef>
                <a:spcPct val="0"/>
              </a:spcBef>
              <a:spcAft>
                <a:spcPct val="35000"/>
              </a:spcAft>
            </a:pPr>
            <a:endParaRPr lang="en-US" sz="2400" kern="1200" dirty="0">
              <a:cs typeface="+mn-ea"/>
              <a:sym typeface="+mn-lt"/>
            </a:endParaRPr>
          </a:p>
        </p:txBody>
      </p:sp>
      <p:sp>
        <p:nvSpPr>
          <p:cNvPr id="8" name="文本框 7"/>
          <p:cNvSpPr txBox="1"/>
          <p:nvPr/>
        </p:nvSpPr>
        <p:spPr>
          <a:xfrm>
            <a:off x="206645" y="297350"/>
            <a:ext cx="3441527" cy="338554"/>
          </a:xfrm>
          <a:prstGeom prst="rect">
            <a:avLst/>
          </a:prstGeom>
          <a:noFill/>
        </p:spPr>
        <p:txBody>
          <a:bodyPr wrap="square" rtlCol="0">
            <a:spAutoFit/>
          </a:bodyPr>
          <a:lstStyle/>
          <a:p>
            <a:r>
              <a:rPr lang="en-US" altLang="zh-CN" sz="1600" b="1" spc="300" dirty="0">
                <a:solidFill>
                  <a:schemeClr val="bg1"/>
                </a:solidFill>
                <a:latin typeface="+mn-ea"/>
                <a:cs typeface="+mn-ea"/>
                <a:sym typeface="+mn-lt"/>
              </a:rPr>
              <a:t>3</a:t>
            </a:r>
            <a:r>
              <a:rPr lang="zh-CN" altLang="en-US" sz="1600" b="1" spc="300" dirty="0">
                <a:solidFill>
                  <a:schemeClr val="bg1"/>
                </a:solidFill>
                <a:latin typeface="+mn-ea"/>
                <a:cs typeface="+mn-ea"/>
                <a:sym typeface="+mn-lt"/>
              </a:rPr>
              <a:t>、</a:t>
            </a:r>
            <a:r>
              <a:rPr lang="en-US" altLang="zh-CN" sz="1600" b="1" spc="300" dirty="0">
                <a:solidFill>
                  <a:schemeClr val="bg1"/>
                </a:solidFill>
                <a:latin typeface="+mn-ea"/>
                <a:cs typeface="+mn-ea"/>
                <a:sym typeface="+mn-lt"/>
              </a:rPr>
              <a:t> </a:t>
            </a:r>
            <a:r>
              <a:rPr lang="en-US" altLang="zh-CN" sz="1600" b="1" spc="300" dirty="0">
                <a:solidFill>
                  <a:srgbClr val="FFFFFF"/>
                </a:solidFill>
                <a:latin typeface="微软雅黑" panose="020B0503020204020204" pitchFamily="34" charset="-122"/>
                <a:ea typeface="微软雅黑" panose="020B0503020204020204" pitchFamily="34" charset="-122"/>
              </a:rPr>
              <a:t>Methodology </a:t>
            </a:r>
          </a:p>
        </p:txBody>
      </p:sp>
      <p:sp>
        <p:nvSpPr>
          <p:cNvPr id="10" name="Rectangle 13">
            <a:extLst>
              <a:ext uri="{FF2B5EF4-FFF2-40B4-BE49-F238E27FC236}">
                <a16:creationId xmlns:a16="http://schemas.microsoft.com/office/drawing/2014/main" id="{8AED6E62-EB25-4EB4-E141-BE8FF97B522D}"/>
              </a:ext>
            </a:extLst>
          </p:cNvPr>
          <p:cNvSpPr/>
          <p:nvPr/>
        </p:nvSpPr>
        <p:spPr>
          <a:xfrm>
            <a:off x="4471347" y="228268"/>
            <a:ext cx="3249305" cy="5070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cs typeface="+mn-ea"/>
                <a:sym typeface="+mn-lt"/>
              </a:rPr>
              <a:t>Topic modeling </a:t>
            </a:r>
          </a:p>
        </p:txBody>
      </p:sp>
      <p:pic>
        <p:nvPicPr>
          <p:cNvPr id="9" name="图片 8">
            <a:extLst>
              <a:ext uri="{FF2B5EF4-FFF2-40B4-BE49-F238E27FC236}">
                <a16:creationId xmlns:a16="http://schemas.microsoft.com/office/drawing/2014/main" id="{388B8E4A-8C88-E25A-4DDC-800373531F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99552" y="834677"/>
            <a:ext cx="5317559" cy="2915285"/>
          </a:xfrm>
          <a:prstGeom prst="rect">
            <a:avLst/>
          </a:prstGeom>
        </p:spPr>
      </p:pic>
      <p:pic>
        <p:nvPicPr>
          <p:cNvPr id="16" name="图片 15">
            <a:extLst>
              <a:ext uri="{FF2B5EF4-FFF2-40B4-BE49-F238E27FC236}">
                <a16:creationId xmlns:a16="http://schemas.microsoft.com/office/drawing/2014/main" id="{30E034E2-1340-0D67-0504-6F66069A88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5370" y="3665339"/>
            <a:ext cx="5155301" cy="2994697"/>
          </a:xfrm>
          <a:prstGeom prst="rect">
            <a:avLst/>
          </a:prstGeom>
        </p:spPr>
      </p:pic>
      <p:pic>
        <p:nvPicPr>
          <p:cNvPr id="2" name="图片 1">
            <a:extLst>
              <a:ext uri="{FF2B5EF4-FFF2-40B4-BE49-F238E27FC236}">
                <a16:creationId xmlns:a16="http://schemas.microsoft.com/office/drawing/2014/main" id="{98D70EF1-A5FC-87D9-B5BF-B1EFEA6C591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5865" y="834677"/>
            <a:ext cx="5274309" cy="2915285"/>
          </a:xfrm>
          <a:prstGeom prst="rect">
            <a:avLst/>
          </a:prstGeom>
        </p:spPr>
      </p:pic>
      <p:pic>
        <p:nvPicPr>
          <p:cNvPr id="18" name="图片 17">
            <a:extLst>
              <a:ext uri="{FF2B5EF4-FFF2-40B4-BE49-F238E27FC236}">
                <a16:creationId xmlns:a16="http://schemas.microsoft.com/office/drawing/2014/main" id="{0B05823F-5690-F9CE-AE41-134EDDB6F4C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99552" y="3793842"/>
            <a:ext cx="4936533" cy="2851046"/>
          </a:xfrm>
          <a:prstGeom prst="rect">
            <a:avLst/>
          </a:prstGeom>
        </p:spPr>
      </p:pic>
    </p:spTree>
    <p:extLst>
      <p:ext uri="{BB962C8B-B14F-4D97-AF65-F5344CB8AC3E}">
        <p14:creationId xmlns:p14="http://schemas.microsoft.com/office/powerpoint/2010/main" val="22386672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reeform 4"/>
          <p:cNvSpPr/>
          <p:nvPr/>
        </p:nvSpPr>
        <p:spPr>
          <a:xfrm>
            <a:off x="0" y="197964"/>
            <a:ext cx="3648172" cy="537327"/>
          </a:xfrm>
          <a:prstGeom prst="homePlate">
            <a:avLst/>
          </a:prstGeom>
          <a:solidFill>
            <a:schemeClr val="accent1"/>
          </a:solidFill>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60889" tIns="45014" rIns="60889" bIns="45014" numCol="1" spcCol="1270" anchor="ctr" anchorCtr="0">
            <a:noAutofit/>
          </a:bodyPr>
          <a:lstStyle/>
          <a:p>
            <a:pPr lvl="0" algn="ctr" defTabSz="1111250">
              <a:lnSpc>
                <a:spcPct val="90000"/>
              </a:lnSpc>
              <a:spcBef>
                <a:spcPct val="0"/>
              </a:spcBef>
              <a:spcAft>
                <a:spcPct val="35000"/>
              </a:spcAft>
            </a:pPr>
            <a:endParaRPr lang="en-US" sz="2400" kern="1200" dirty="0">
              <a:cs typeface="+mn-ea"/>
              <a:sym typeface="+mn-lt"/>
            </a:endParaRPr>
          </a:p>
        </p:txBody>
      </p:sp>
      <p:sp>
        <p:nvSpPr>
          <p:cNvPr id="8" name="文本框 7"/>
          <p:cNvSpPr txBox="1"/>
          <p:nvPr/>
        </p:nvSpPr>
        <p:spPr>
          <a:xfrm>
            <a:off x="206645" y="297350"/>
            <a:ext cx="3441527" cy="338554"/>
          </a:xfrm>
          <a:prstGeom prst="rect">
            <a:avLst/>
          </a:prstGeom>
          <a:noFill/>
        </p:spPr>
        <p:txBody>
          <a:bodyPr wrap="square" rtlCol="0">
            <a:spAutoFit/>
          </a:bodyPr>
          <a:lstStyle/>
          <a:p>
            <a:r>
              <a:rPr lang="en-US" altLang="zh-CN" sz="1600" b="1" spc="300" dirty="0">
                <a:solidFill>
                  <a:schemeClr val="bg1"/>
                </a:solidFill>
                <a:latin typeface="+mn-ea"/>
                <a:cs typeface="+mn-ea"/>
                <a:sym typeface="+mn-lt"/>
              </a:rPr>
              <a:t>3</a:t>
            </a:r>
            <a:r>
              <a:rPr lang="zh-CN" altLang="en-US" sz="1600" b="1" spc="300" dirty="0">
                <a:solidFill>
                  <a:schemeClr val="bg1"/>
                </a:solidFill>
                <a:latin typeface="+mn-ea"/>
                <a:cs typeface="+mn-ea"/>
                <a:sym typeface="+mn-lt"/>
              </a:rPr>
              <a:t>、</a:t>
            </a:r>
            <a:r>
              <a:rPr lang="en-US" altLang="zh-CN" sz="1600" b="1" spc="300" dirty="0">
                <a:solidFill>
                  <a:schemeClr val="bg1"/>
                </a:solidFill>
                <a:latin typeface="+mn-ea"/>
                <a:cs typeface="+mn-ea"/>
                <a:sym typeface="+mn-lt"/>
              </a:rPr>
              <a:t> </a:t>
            </a:r>
            <a:r>
              <a:rPr lang="en-US" altLang="zh-CN" sz="1600" b="1" spc="300" dirty="0">
                <a:solidFill>
                  <a:srgbClr val="FFFFFF"/>
                </a:solidFill>
                <a:latin typeface="微软雅黑" panose="020B0503020204020204" pitchFamily="34" charset="-122"/>
                <a:ea typeface="微软雅黑" panose="020B0503020204020204" pitchFamily="34" charset="-122"/>
              </a:rPr>
              <a:t>Methodology </a:t>
            </a:r>
          </a:p>
        </p:txBody>
      </p:sp>
      <p:sp>
        <p:nvSpPr>
          <p:cNvPr id="10" name="Rectangle 13">
            <a:extLst>
              <a:ext uri="{FF2B5EF4-FFF2-40B4-BE49-F238E27FC236}">
                <a16:creationId xmlns:a16="http://schemas.microsoft.com/office/drawing/2014/main" id="{8AED6E62-EB25-4EB4-E141-BE8FF97B522D}"/>
              </a:ext>
            </a:extLst>
          </p:cNvPr>
          <p:cNvSpPr/>
          <p:nvPr/>
        </p:nvSpPr>
        <p:spPr>
          <a:xfrm>
            <a:off x="4471347" y="228268"/>
            <a:ext cx="3249305" cy="5070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cs typeface="+mn-ea"/>
                <a:sym typeface="+mn-lt"/>
              </a:rPr>
              <a:t>Topic modeling </a:t>
            </a:r>
          </a:p>
        </p:txBody>
      </p:sp>
      <p:pic>
        <p:nvPicPr>
          <p:cNvPr id="2" name="图片 1">
            <a:extLst>
              <a:ext uri="{FF2B5EF4-FFF2-40B4-BE49-F238E27FC236}">
                <a16:creationId xmlns:a16="http://schemas.microsoft.com/office/drawing/2014/main" id="{98D70EF1-A5FC-87D9-B5BF-B1EFEA6C59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9230" y="1064491"/>
            <a:ext cx="9943604" cy="5496159"/>
          </a:xfrm>
          <a:prstGeom prst="rect">
            <a:avLst/>
          </a:prstGeom>
        </p:spPr>
      </p:pic>
      <p:sp>
        <p:nvSpPr>
          <p:cNvPr id="19" name="文本框 18">
            <a:extLst>
              <a:ext uri="{FF2B5EF4-FFF2-40B4-BE49-F238E27FC236}">
                <a16:creationId xmlns:a16="http://schemas.microsoft.com/office/drawing/2014/main" id="{0F7B3505-E2ED-F497-3BCC-848BA9776324}"/>
              </a:ext>
            </a:extLst>
          </p:cNvPr>
          <p:cNvSpPr txBox="1"/>
          <p:nvPr/>
        </p:nvSpPr>
        <p:spPr>
          <a:xfrm>
            <a:off x="8856865" y="1241947"/>
            <a:ext cx="2715905" cy="1200329"/>
          </a:xfrm>
          <a:prstGeom prst="rect">
            <a:avLst/>
          </a:prstGeom>
          <a:noFill/>
        </p:spPr>
        <p:txBody>
          <a:bodyPr wrap="square" rtlCol="0">
            <a:spAutoFit/>
          </a:bodyPr>
          <a:lstStyle/>
          <a:p>
            <a:r>
              <a:rPr lang="en-US" altLang="zh-CN" dirty="0"/>
              <a:t>Topic18</a:t>
            </a:r>
            <a:r>
              <a:rPr lang="zh-CN" altLang="en-US" dirty="0"/>
              <a:t>：</a:t>
            </a:r>
            <a:endParaRPr lang="en-US" altLang="zh-CN" dirty="0"/>
          </a:p>
          <a:p>
            <a:r>
              <a:rPr lang="en-US" altLang="zh-CN" dirty="0"/>
              <a:t>Trump, stupid, lies, democrats, fool, ignorant, shame, says, liars, ppl </a:t>
            </a:r>
            <a:endParaRPr lang="zh-CN" altLang="en-US" dirty="0"/>
          </a:p>
        </p:txBody>
      </p:sp>
      <p:sp>
        <p:nvSpPr>
          <p:cNvPr id="20" name="文本框 19">
            <a:extLst>
              <a:ext uri="{FF2B5EF4-FFF2-40B4-BE49-F238E27FC236}">
                <a16:creationId xmlns:a16="http://schemas.microsoft.com/office/drawing/2014/main" id="{1D3DA616-DC69-43E2-9747-ACD7B6E7E2C0}"/>
              </a:ext>
            </a:extLst>
          </p:cNvPr>
          <p:cNvSpPr txBox="1"/>
          <p:nvPr/>
        </p:nvSpPr>
        <p:spPr>
          <a:xfrm>
            <a:off x="8856865" y="2524683"/>
            <a:ext cx="2811971" cy="1200329"/>
          </a:xfrm>
          <a:prstGeom prst="rect">
            <a:avLst/>
          </a:prstGeom>
          <a:noFill/>
        </p:spPr>
        <p:txBody>
          <a:bodyPr wrap="square" rtlCol="0">
            <a:spAutoFit/>
          </a:bodyPr>
          <a:lstStyle/>
          <a:p>
            <a:r>
              <a:rPr lang="en-US" altLang="zh-CN" dirty="0"/>
              <a:t>Topic11</a:t>
            </a:r>
            <a:r>
              <a:rPr lang="zh-CN" altLang="en-US" dirty="0"/>
              <a:t>：</a:t>
            </a:r>
            <a:endParaRPr lang="en-US" altLang="zh-CN" dirty="0"/>
          </a:p>
          <a:p>
            <a:r>
              <a:rPr lang="en-US" altLang="zh-CN" dirty="0"/>
              <a:t>Liar, yeah, crap, garbage, corrupt, sense, right, trust, seriously, facts </a:t>
            </a:r>
            <a:endParaRPr lang="zh-CN" altLang="en-US" dirty="0"/>
          </a:p>
        </p:txBody>
      </p:sp>
      <p:sp>
        <p:nvSpPr>
          <p:cNvPr id="22" name="文本框 21">
            <a:extLst>
              <a:ext uri="{FF2B5EF4-FFF2-40B4-BE49-F238E27FC236}">
                <a16:creationId xmlns:a16="http://schemas.microsoft.com/office/drawing/2014/main" id="{32E9D5FD-3E3D-DCB2-A78A-5D9A5A8E99B1}"/>
              </a:ext>
            </a:extLst>
          </p:cNvPr>
          <p:cNvSpPr txBox="1"/>
          <p:nvPr/>
        </p:nvSpPr>
        <p:spPr>
          <a:xfrm>
            <a:off x="8856865" y="3807419"/>
            <a:ext cx="2988860" cy="1200329"/>
          </a:xfrm>
          <a:prstGeom prst="rect">
            <a:avLst/>
          </a:prstGeom>
          <a:noFill/>
        </p:spPr>
        <p:txBody>
          <a:bodyPr wrap="square" rtlCol="0">
            <a:spAutoFit/>
          </a:bodyPr>
          <a:lstStyle/>
          <a:p>
            <a:r>
              <a:rPr lang="en-US" altLang="zh-CN" dirty="0"/>
              <a:t>Topic0</a:t>
            </a:r>
            <a:r>
              <a:rPr lang="zh-CN" altLang="en-US" dirty="0"/>
              <a:t>：</a:t>
            </a:r>
            <a:endParaRPr lang="en-US" altLang="zh-CN" dirty="0"/>
          </a:p>
          <a:p>
            <a:r>
              <a:rPr lang="en-US" altLang="zh-CN" dirty="0"/>
              <a:t>Das, hate, white, racist, black, del, wtf, </a:t>
            </a:r>
            <a:r>
              <a:rPr lang="en-US" altLang="zh-CN" dirty="0" err="1"/>
              <a:t>este</a:t>
            </a:r>
            <a:r>
              <a:rPr lang="en-US" altLang="zh-CN" dirty="0"/>
              <a:t>, fox, land </a:t>
            </a:r>
            <a:endParaRPr lang="zh-CN" altLang="en-US" dirty="0"/>
          </a:p>
        </p:txBody>
      </p:sp>
    </p:spTree>
    <p:extLst>
      <p:ext uri="{BB962C8B-B14F-4D97-AF65-F5344CB8AC3E}">
        <p14:creationId xmlns:p14="http://schemas.microsoft.com/office/powerpoint/2010/main" val="27739411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reeform 4"/>
          <p:cNvSpPr/>
          <p:nvPr/>
        </p:nvSpPr>
        <p:spPr>
          <a:xfrm>
            <a:off x="0" y="197964"/>
            <a:ext cx="3648172" cy="537327"/>
          </a:xfrm>
          <a:prstGeom prst="homePlate">
            <a:avLst/>
          </a:prstGeom>
          <a:solidFill>
            <a:schemeClr val="accent1"/>
          </a:solidFill>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60889" tIns="45014" rIns="60889" bIns="45014" numCol="1" spcCol="1270" anchor="ctr" anchorCtr="0">
            <a:noAutofit/>
          </a:bodyPr>
          <a:lstStyle/>
          <a:p>
            <a:pPr lvl="0" algn="ctr" defTabSz="1111250">
              <a:lnSpc>
                <a:spcPct val="90000"/>
              </a:lnSpc>
              <a:spcBef>
                <a:spcPct val="0"/>
              </a:spcBef>
              <a:spcAft>
                <a:spcPct val="35000"/>
              </a:spcAft>
            </a:pPr>
            <a:endParaRPr lang="en-US" sz="2400" kern="1200" dirty="0">
              <a:cs typeface="+mn-ea"/>
              <a:sym typeface="+mn-lt"/>
            </a:endParaRPr>
          </a:p>
        </p:txBody>
      </p:sp>
      <p:sp>
        <p:nvSpPr>
          <p:cNvPr id="8" name="文本框 7"/>
          <p:cNvSpPr txBox="1"/>
          <p:nvPr/>
        </p:nvSpPr>
        <p:spPr>
          <a:xfrm>
            <a:off x="206645" y="297350"/>
            <a:ext cx="3441527" cy="338554"/>
          </a:xfrm>
          <a:prstGeom prst="rect">
            <a:avLst/>
          </a:prstGeom>
          <a:noFill/>
        </p:spPr>
        <p:txBody>
          <a:bodyPr wrap="square" rtlCol="0">
            <a:spAutoFit/>
          </a:bodyPr>
          <a:lstStyle/>
          <a:p>
            <a:r>
              <a:rPr lang="en-US" altLang="zh-CN" sz="1600" b="1" spc="300" dirty="0">
                <a:solidFill>
                  <a:schemeClr val="bg1"/>
                </a:solidFill>
                <a:latin typeface="+mn-ea"/>
                <a:cs typeface="+mn-ea"/>
                <a:sym typeface="+mn-lt"/>
              </a:rPr>
              <a:t>3</a:t>
            </a:r>
            <a:r>
              <a:rPr lang="zh-CN" altLang="en-US" sz="1600" b="1" spc="300" dirty="0">
                <a:solidFill>
                  <a:schemeClr val="bg1"/>
                </a:solidFill>
                <a:latin typeface="+mn-ea"/>
                <a:cs typeface="+mn-ea"/>
                <a:sym typeface="+mn-lt"/>
              </a:rPr>
              <a:t>、</a:t>
            </a:r>
            <a:r>
              <a:rPr lang="en-US" altLang="zh-CN" sz="1600" b="1" spc="300" dirty="0">
                <a:solidFill>
                  <a:schemeClr val="bg1"/>
                </a:solidFill>
                <a:latin typeface="+mn-ea"/>
                <a:cs typeface="+mn-ea"/>
                <a:sym typeface="+mn-lt"/>
              </a:rPr>
              <a:t> </a:t>
            </a:r>
            <a:r>
              <a:rPr lang="en-US" altLang="zh-CN" sz="1600" b="1" spc="300" dirty="0">
                <a:solidFill>
                  <a:srgbClr val="FFFFFF"/>
                </a:solidFill>
                <a:latin typeface="微软雅黑" panose="020B0503020204020204" pitchFamily="34" charset="-122"/>
                <a:ea typeface="微软雅黑" panose="020B0503020204020204" pitchFamily="34" charset="-122"/>
              </a:rPr>
              <a:t>Methodology </a:t>
            </a:r>
          </a:p>
        </p:txBody>
      </p:sp>
      <p:sp>
        <p:nvSpPr>
          <p:cNvPr id="10" name="Rectangle 13">
            <a:extLst>
              <a:ext uri="{FF2B5EF4-FFF2-40B4-BE49-F238E27FC236}">
                <a16:creationId xmlns:a16="http://schemas.microsoft.com/office/drawing/2014/main" id="{8AED6E62-EB25-4EB4-E141-BE8FF97B522D}"/>
              </a:ext>
            </a:extLst>
          </p:cNvPr>
          <p:cNvSpPr/>
          <p:nvPr/>
        </p:nvSpPr>
        <p:spPr>
          <a:xfrm>
            <a:off x="4471347" y="228268"/>
            <a:ext cx="3249305" cy="5070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cs typeface="+mn-ea"/>
                <a:sym typeface="+mn-lt"/>
              </a:rPr>
              <a:t>Topic modeling </a:t>
            </a:r>
          </a:p>
        </p:txBody>
      </p:sp>
      <p:pic>
        <p:nvPicPr>
          <p:cNvPr id="9" name="图片 8">
            <a:extLst>
              <a:ext uri="{FF2B5EF4-FFF2-40B4-BE49-F238E27FC236}">
                <a16:creationId xmlns:a16="http://schemas.microsoft.com/office/drawing/2014/main" id="{388B8E4A-8C88-E25A-4DDC-800373531F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9704" y="1034778"/>
            <a:ext cx="10092590" cy="5533136"/>
          </a:xfrm>
          <a:prstGeom prst="rect">
            <a:avLst/>
          </a:prstGeom>
        </p:spPr>
      </p:pic>
    </p:spTree>
    <p:extLst>
      <p:ext uri="{BB962C8B-B14F-4D97-AF65-F5344CB8AC3E}">
        <p14:creationId xmlns:p14="http://schemas.microsoft.com/office/powerpoint/2010/main" val="40025634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reeform 4"/>
          <p:cNvSpPr/>
          <p:nvPr/>
        </p:nvSpPr>
        <p:spPr>
          <a:xfrm>
            <a:off x="0" y="197964"/>
            <a:ext cx="3648172" cy="537327"/>
          </a:xfrm>
          <a:prstGeom prst="homePlate">
            <a:avLst/>
          </a:prstGeom>
          <a:solidFill>
            <a:schemeClr val="accent1"/>
          </a:solidFill>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60889" tIns="45014" rIns="60889" bIns="45014" numCol="1" spcCol="1270" anchor="ctr" anchorCtr="0">
            <a:noAutofit/>
          </a:bodyPr>
          <a:lstStyle/>
          <a:p>
            <a:pPr lvl="0" algn="ctr" defTabSz="1111250">
              <a:lnSpc>
                <a:spcPct val="90000"/>
              </a:lnSpc>
              <a:spcBef>
                <a:spcPct val="0"/>
              </a:spcBef>
              <a:spcAft>
                <a:spcPct val="35000"/>
              </a:spcAft>
            </a:pPr>
            <a:endParaRPr lang="en-US" sz="2400" kern="1200" dirty="0">
              <a:cs typeface="+mn-ea"/>
              <a:sym typeface="+mn-lt"/>
            </a:endParaRPr>
          </a:p>
        </p:txBody>
      </p:sp>
      <p:sp>
        <p:nvSpPr>
          <p:cNvPr id="8" name="文本框 7"/>
          <p:cNvSpPr txBox="1"/>
          <p:nvPr/>
        </p:nvSpPr>
        <p:spPr>
          <a:xfrm>
            <a:off x="206645" y="297350"/>
            <a:ext cx="3441527" cy="338554"/>
          </a:xfrm>
          <a:prstGeom prst="rect">
            <a:avLst/>
          </a:prstGeom>
          <a:noFill/>
        </p:spPr>
        <p:txBody>
          <a:bodyPr wrap="square" rtlCol="0">
            <a:spAutoFit/>
          </a:bodyPr>
          <a:lstStyle/>
          <a:p>
            <a:r>
              <a:rPr lang="en-US" altLang="zh-CN" sz="1600" b="1" spc="300" dirty="0">
                <a:solidFill>
                  <a:schemeClr val="bg1"/>
                </a:solidFill>
                <a:latin typeface="+mn-ea"/>
                <a:cs typeface="+mn-ea"/>
                <a:sym typeface="+mn-lt"/>
              </a:rPr>
              <a:t>3</a:t>
            </a:r>
            <a:r>
              <a:rPr lang="zh-CN" altLang="en-US" sz="1600" b="1" spc="300" dirty="0">
                <a:solidFill>
                  <a:schemeClr val="bg1"/>
                </a:solidFill>
                <a:latin typeface="+mn-ea"/>
                <a:cs typeface="+mn-ea"/>
                <a:sym typeface="+mn-lt"/>
              </a:rPr>
              <a:t>、</a:t>
            </a:r>
            <a:r>
              <a:rPr lang="en-US" altLang="zh-CN" sz="1600" b="1" spc="300" dirty="0">
                <a:solidFill>
                  <a:schemeClr val="bg1"/>
                </a:solidFill>
                <a:latin typeface="+mn-ea"/>
                <a:cs typeface="+mn-ea"/>
                <a:sym typeface="+mn-lt"/>
              </a:rPr>
              <a:t> </a:t>
            </a:r>
            <a:r>
              <a:rPr lang="en-US" altLang="zh-CN" sz="1600" b="1" spc="300" dirty="0">
                <a:solidFill>
                  <a:srgbClr val="FFFFFF"/>
                </a:solidFill>
                <a:latin typeface="微软雅黑" panose="020B0503020204020204" pitchFamily="34" charset="-122"/>
                <a:ea typeface="微软雅黑" panose="020B0503020204020204" pitchFamily="34" charset="-122"/>
              </a:rPr>
              <a:t>Methodology </a:t>
            </a:r>
          </a:p>
        </p:txBody>
      </p:sp>
      <p:sp>
        <p:nvSpPr>
          <p:cNvPr id="10" name="Rectangle 13">
            <a:extLst>
              <a:ext uri="{FF2B5EF4-FFF2-40B4-BE49-F238E27FC236}">
                <a16:creationId xmlns:a16="http://schemas.microsoft.com/office/drawing/2014/main" id="{8AED6E62-EB25-4EB4-E141-BE8FF97B522D}"/>
              </a:ext>
            </a:extLst>
          </p:cNvPr>
          <p:cNvSpPr/>
          <p:nvPr/>
        </p:nvSpPr>
        <p:spPr>
          <a:xfrm>
            <a:off x="4471347" y="228268"/>
            <a:ext cx="3249305" cy="5070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cs typeface="+mn-ea"/>
                <a:sym typeface="+mn-lt"/>
              </a:rPr>
              <a:t>Topic modeling </a:t>
            </a:r>
          </a:p>
        </p:txBody>
      </p:sp>
      <p:pic>
        <p:nvPicPr>
          <p:cNvPr id="16" name="图片 15">
            <a:extLst>
              <a:ext uri="{FF2B5EF4-FFF2-40B4-BE49-F238E27FC236}">
                <a16:creationId xmlns:a16="http://schemas.microsoft.com/office/drawing/2014/main" id="{30E034E2-1340-0D67-0504-6F66069A88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101" y="1033064"/>
            <a:ext cx="9515610" cy="5527586"/>
          </a:xfrm>
          <a:prstGeom prst="rect">
            <a:avLst/>
          </a:prstGeom>
        </p:spPr>
      </p:pic>
      <p:sp>
        <p:nvSpPr>
          <p:cNvPr id="3" name="文本框 2">
            <a:extLst>
              <a:ext uri="{FF2B5EF4-FFF2-40B4-BE49-F238E27FC236}">
                <a16:creationId xmlns:a16="http://schemas.microsoft.com/office/drawing/2014/main" id="{7815976D-AEC1-2E25-A47E-D47A6C72BE51}"/>
              </a:ext>
            </a:extLst>
          </p:cNvPr>
          <p:cNvSpPr txBox="1"/>
          <p:nvPr/>
        </p:nvSpPr>
        <p:spPr>
          <a:xfrm>
            <a:off x="8547334" y="1719617"/>
            <a:ext cx="2961565" cy="1200329"/>
          </a:xfrm>
          <a:prstGeom prst="rect">
            <a:avLst/>
          </a:prstGeom>
          <a:noFill/>
        </p:spPr>
        <p:txBody>
          <a:bodyPr wrap="square" rtlCol="0">
            <a:spAutoFit/>
          </a:bodyPr>
          <a:lstStyle/>
          <a:p>
            <a:r>
              <a:rPr lang="en-US" altLang="zh-CN" dirty="0"/>
              <a:t>Topic15</a:t>
            </a:r>
            <a:r>
              <a:rPr lang="zh-CN" altLang="en-US" dirty="0"/>
              <a:t>：</a:t>
            </a:r>
            <a:endParaRPr lang="en-US" altLang="zh-CN" dirty="0"/>
          </a:p>
          <a:p>
            <a:r>
              <a:rPr lang="en-US" altLang="zh-CN" dirty="0"/>
              <a:t>Vote, head, state, human, numbers, get, inject, nation, protesting, science </a:t>
            </a:r>
            <a:endParaRPr lang="zh-CN" altLang="en-US" dirty="0"/>
          </a:p>
        </p:txBody>
      </p:sp>
      <p:sp>
        <p:nvSpPr>
          <p:cNvPr id="6" name="文本框 5">
            <a:extLst>
              <a:ext uri="{FF2B5EF4-FFF2-40B4-BE49-F238E27FC236}">
                <a16:creationId xmlns:a16="http://schemas.microsoft.com/office/drawing/2014/main" id="{D0DC07C0-BACB-425F-C22A-286CF1848E1E}"/>
              </a:ext>
            </a:extLst>
          </p:cNvPr>
          <p:cNvSpPr txBox="1"/>
          <p:nvPr/>
        </p:nvSpPr>
        <p:spPr>
          <a:xfrm>
            <a:off x="8547334" y="3152633"/>
            <a:ext cx="2961565" cy="1200329"/>
          </a:xfrm>
          <a:prstGeom prst="rect">
            <a:avLst/>
          </a:prstGeom>
          <a:noFill/>
        </p:spPr>
        <p:txBody>
          <a:bodyPr wrap="square" rtlCol="0">
            <a:spAutoFit/>
          </a:bodyPr>
          <a:lstStyle/>
          <a:p>
            <a:r>
              <a:rPr lang="en-US" altLang="zh-CN" dirty="0"/>
              <a:t>Topic1</a:t>
            </a:r>
            <a:r>
              <a:rPr lang="zh-CN" altLang="en-US" dirty="0"/>
              <a:t>：</a:t>
            </a:r>
            <a:endParaRPr lang="en-US" altLang="zh-CN" dirty="0"/>
          </a:p>
          <a:p>
            <a:r>
              <a:rPr lang="en-US" altLang="zh-CN" dirty="0"/>
              <a:t>Like, lol, video, f*</a:t>
            </a:r>
            <a:r>
              <a:rPr lang="en-US" altLang="zh-CN" dirty="0" err="1"/>
              <a:t>cking</a:t>
            </a:r>
            <a:r>
              <a:rPr lang="en-US" altLang="zh-CN" dirty="0"/>
              <a:t>, d*</a:t>
            </a:r>
            <a:r>
              <a:rPr lang="en-US" altLang="zh-CN" dirty="0" err="1"/>
              <a:t>mn</a:t>
            </a:r>
            <a:r>
              <a:rPr lang="en-US" altLang="zh-CN" dirty="0"/>
              <a:t>, look, sorry, wow, comments, really </a:t>
            </a:r>
            <a:endParaRPr lang="zh-CN" altLang="en-US" dirty="0"/>
          </a:p>
        </p:txBody>
      </p:sp>
    </p:spTree>
    <p:extLst>
      <p:ext uri="{BB962C8B-B14F-4D97-AF65-F5344CB8AC3E}">
        <p14:creationId xmlns:p14="http://schemas.microsoft.com/office/powerpoint/2010/main" val="4286364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reeform 4"/>
          <p:cNvSpPr/>
          <p:nvPr/>
        </p:nvSpPr>
        <p:spPr>
          <a:xfrm>
            <a:off x="0" y="197964"/>
            <a:ext cx="3648172" cy="537327"/>
          </a:xfrm>
          <a:prstGeom prst="homePlate">
            <a:avLst/>
          </a:prstGeom>
          <a:solidFill>
            <a:schemeClr val="accent1"/>
          </a:solidFill>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60889" tIns="45014" rIns="60889" bIns="45014" numCol="1" spcCol="1270" anchor="ctr" anchorCtr="0">
            <a:noAutofit/>
          </a:bodyPr>
          <a:lstStyle/>
          <a:p>
            <a:pPr lvl="0" algn="ctr" defTabSz="1111250">
              <a:lnSpc>
                <a:spcPct val="90000"/>
              </a:lnSpc>
              <a:spcBef>
                <a:spcPct val="0"/>
              </a:spcBef>
              <a:spcAft>
                <a:spcPct val="35000"/>
              </a:spcAft>
            </a:pPr>
            <a:endParaRPr lang="en-US" sz="2400" kern="1200" dirty="0">
              <a:cs typeface="+mn-ea"/>
              <a:sym typeface="+mn-lt"/>
            </a:endParaRPr>
          </a:p>
        </p:txBody>
      </p:sp>
      <p:sp>
        <p:nvSpPr>
          <p:cNvPr id="8" name="文本框 7"/>
          <p:cNvSpPr txBox="1"/>
          <p:nvPr/>
        </p:nvSpPr>
        <p:spPr>
          <a:xfrm>
            <a:off x="206645" y="297350"/>
            <a:ext cx="3441527" cy="338554"/>
          </a:xfrm>
          <a:prstGeom prst="rect">
            <a:avLst/>
          </a:prstGeom>
          <a:noFill/>
        </p:spPr>
        <p:txBody>
          <a:bodyPr wrap="square" rtlCol="0">
            <a:spAutoFit/>
          </a:bodyPr>
          <a:lstStyle/>
          <a:p>
            <a:r>
              <a:rPr lang="en-US" altLang="zh-CN" sz="1600" b="1" spc="300" dirty="0">
                <a:solidFill>
                  <a:schemeClr val="bg1"/>
                </a:solidFill>
                <a:latin typeface="+mn-ea"/>
                <a:cs typeface="+mn-ea"/>
                <a:sym typeface="+mn-lt"/>
              </a:rPr>
              <a:t>3</a:t>
            </a:r>
            <a:r>
              <a:rPr lang="zh-CN" altLang="en-US" sz="1600" b="1" spc="300" dirty="0">
                <a:solidFill>
                  <a:schemeClr val="bg1"/>
                </a:solidFill>
                <a:latin typeface="+mn-ea"/>
                <a:cs typeface="+mn-ea"/>
                <a:sym typeface="+mn-lt"/>
              </a:rPr>
              <a:t>、</a:t>
            </a:r>
            <a:r>
              <a:rPr lang="en-US" altLang="zh-CN" sz="1600" b="1" spc="300" dirty="0">
                <a:solidFill>
                  <a:schemeClr val="bg1"/>
                </a:solidFill>
                <a:latin typeface="+mn-ea"/>
                <a:cs typeface="+mn-ea"/>
                <a:sym typeface="+mn-lt"/>
              </a:rPr>
              <a:t> </a:t>
            </a:r>
            <a:r>
              <a:rPr lang="en-US" altLang="zh-CN" sz="1600" b="1" spc="300" dirty="0">
                <a:solidFill>
                  <a:srgbClr val="FFFFFF"/>
                </a:solidFill>
                <a:latin typeface="微软雅黑" panose="020B0503020204020204" pitchFamily="34" charset="-122"/>
                <a:ea typeface="微软雅黑" panose="020B0503020204020204" pitchFamily="34" charset="-122"/>
              </a:rPr>
              <a:t>Methodology </a:t>
            </a:r>
          </a:p>
        </p:txBody>
      </p:sp>
      <p:sp>
        <p:nvSpPr>
          <p:cNvPr id="10" name="Rectangle 13">
            <a:extLst>
              <a:ext uri="{FF2B5EF4-FFF2-40B4-BE49-F238E27FC236}">
                <a16:creationId xmlns:a16="http://schemas.microsoft.com/office/drawing/2014/main" id="{8AED6E62-EB25-4EB4-E141-BE8FF97B522D}"/>
              </a:ext>
            </a:extLst>
          </p:cNvPr>
          <p:cNvSpPr/>
          <p:nvPr/>
        </p:nvSpPr>
        <p:spPr>
          <a:xfrm>
            <a:off x="4471347" y="228268"/>
            <a:ext cx="3249305" cy="5070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cs typeface="+mn-ea"/>
                <a:sym typeface="+mn-lt"/>
              </a:rPr>
              <a:t>Social network analysis </a:t>
            </a:r>
          </a:p>
        </p:txBody>
      </p:sp>
      <p:sp>
        <p:nvSpPr>
          <p:cNvPr id="3" name="文本框 2">
            <a:extLst>
              <a:ext uri="{FF2B5EF4-FFF2-40B4-BE49-F238E27FC236}">
                <a16:creationId xmlns:a16="http://schemas.microsoft.com/office/drawing/2014/main" id="{F0678C5D-409C-698B-E190-BE8D48D4CDA6}"/>
              </a:ext>
            </a:extLst>
          </p:cNvPr>
          <p:cNvSpPr txBox="1"/>
          <p:nvPr/>
        </p:nvSpPr>
        <p:spPr>
          <a:xfrm>
            <a:off x="943969" y="1046023"/>
            <a:ext cx="10629332" cy="728533"/>
          </a:xfrm>
          <a:prstGeom prst="rect">
            <a:avLst/>
          </a:prstGeom>
          <a:noFill/>
        </p:spPr>
        <p:txBody>
          <a:bodyPr wrap="square" rtlCol="0">
            <a:spAutoFit/>
          </a:bodyPr>
          <a:lstStyle/>
          <a:p>
            <a:pPr>
              <a:lnSpc>
                <a:spcPct val="120000"/>
              </a:lnSpc>
            </a:pPr>
            <a:r>
              <a:rPr lang="en-US" altLang="zh-CN" dirty="0"/>
              <a:t>110</a:t>
            </a:r>
            <a:r>
              <a:rPr lang="zh-CN" altLang="en-US" dirty="0"/>
              <a:t>个</a:t>
            </a:r>
            <a:r>
              <a:rPr lang="en-US" altLang="zh-CN" dirty="0"/>
              <a:t>YouTube</a:t>
            </a:r>
            <a:r>
              <a:rPr lang="zh-CN" altLang="en-US" dirty="0"/>
              <a:t>频道上发布的</a:t>
            </a:r>
            <a:r>
              <a:rPr lang="en-US" altLang="zh-CN" dirty="0"/>
              <a:t>145</a:t>
            </a:r>
            <a:r>
              <a:rPr lang="zh-CN" altLang="en-US" dirty="0"/>
              <a:t>个视频进行了社交网络分析</a:t>
            </a:r>
            <a:r>
              <a:rPr lang="en-US" altLang="zh-CN" dirty="0"/>
              <a:t>(SNA)</a:t>
            </a:r>
            <a:r>
              <a:rPr lang="zh-CN" altLang="en-US" dirty="0"/>
              <a:t> ，重点关注了</a:t>
            </a:r>
            <a:r>
              <a:rPr lang="en-US" altLang="zh-CN" dirty="0"/>
              <a:t>32107</a:t>
            </a:r>
            <a:r>
              <a:rPr lang="zh-CN" altLang="en-US" dirty="0"/>
              <a:t>名独立用户。</a:t>
            </a:r>
            <a:endParaRPr lang="en-US" altLang="zh-CN" dirty="0"/>
          </a:p>
          <a:p>
            <a:pPr>
              <a:lnSpc>
                <a:spcPct val="120000"/>
              </a:lnSpc>
            </a:pPr>
            <a:r>
              <a:rPr lang="zh-CN" altLang="en-US" dirty="0"/>
              <a:t>节点根据其毒性评分</a:t>
            </a:r>
            <a:r>
              <a:rPr lang="en-US" altLang="zh-CN" dirty="0"/>
              <a:t>(0.5</a:t>
            </a:r>
            <a:r>
              <a:rPr lang="zh-CN" altLang="en-US" dirty="0"/>
              <a:t>到</a:t>
            </a:r>
            <a:r>
              <a:rPr lang="en-US" altLang="zh-CN" dirty="0"/>
              <a:t>1)</a:t>
            </a:r>
            <a:r>
              <a:rPr lang="zh-CN" altLang="en-US" dirty="0"/>
              <a:t>被着色，颜色从蓝色</a:t>
            </a:r>
            <a:r>
              <a:rPr lang="en-US" altLang="zh-CN" dirty="0"/>
              <a:t>(</a:t>
            </a:r>
            <a:r>
              <a:rPr lang="zh-CN" altLang="en-US" dirty="0"/>
              <a:t>毒性最低</a:t>
            </a:r>
            <a:r>
              <a:rPr lang="en-US" altLang="zh-CN" dirty="0"/>
              <a:t>)</a:t>
            </a:r>
            <a:r>
              <a:rPr lang="zh-CN" altLang="en-US" dirty="0"/>
              <a:t>、绿色、黄色，再到红色</a:t>
            </a:r>
            <a:r>
              <a:rPr lang="en-US" altLang="zh-CN" dirty="0"/>
              <a:t>(</a:t>
            </a:r>
            <a:r>
              <a:rPr lang="zh-CN" altLang="en-US" dirty="0"/>
              <a:t>毒性最高</a:t>
            </a:r>
            <a:r>
              <a:rPr lang="en-US" altLang="zh-CN" dirty="0"/>
              <a:t>)</a:t>
            </a:r>
            <a:r>
              <a:rPr lang="zh-CN" altLang="en-US" dirty="0"/>
              <a:t>。</a:t>
            </a:r>
          </a:p>
        </p:txBody>
      </p:sp>
      <p:pic>
        <p:nvPicPr>
          <p:cNvPr id="6" name="图片 5">
            <a:extLst>
              <a:ext uri="{FF2B5EF4-FFF2-40B4-BE49-F238E27FC236}">
                <a16:creationId xmlns:a16="http://schemas.microsoft.com/office/drawing/2014/main" id="{6BEE0E62-3CD2-E93A-9609-0B32DBF2AC91}"/>
              </a:ext>
            </a:extLst>
          </p:cNvPr>
          <p:cNvPicPr>
            <a:picLocks noChangeAspect="1"/>
          </p:cNvPicPr>
          <p:nvPr/>
        </p:nvPicPr>
        <p:blipFill rotWithShape="1">
          <a:blip r:embed="rId2">
            <a:extLst>
              <a:ext uri="{28A0092B-C50C-407E-A947-70E740481C1C}">
                <a14:useLocalDpi xmlns:a14="http://schemas.microsoft.com/office/drawing/2010/main" val="0"/>
              </a:ext>
            </a:extLst>
          </a:blip>
          <a:srcRect t="3966"/>
          <a:stretch/>
        </p:blipFill>
        <p:spPr>
          <a:xfrm>
            <a:off x="3507474" y="1957354"/>
            <a:ext cx="7140559" cy="4603296"/>
          </a:xfrm>
          <a:prstGeom prst="rect">
            <a:avLst/>
          </a:prstGeom>
        </p:spPr>
      </p:pic>
      <p:sp>
        <p:nvSpPr>
          <p:cNvPr id="9" name="文本框 8">
            <a:extLst>
              <a:ext uri="{FF2B5EF4-FFF2-40B4-BE49-F238E27FC236}">
                <a16:creationId xmlns:a16="http://schemas.microsoft.com/office/drawing/2014/main" id="{6D50BDB0-FB40-0C7C-ED56-96F9A7619524}"/>
              </a:ext>
            </a:extLst>
          </p:cNvPr>
          <p:cNvSpPr txBox="1"/>
          <p:nvPr/>
        </p:nvSpPr>
        <p:spPr>
          <a:xfrm>
            <a:off x="647593" y="2320290"/>
            <a:ext cx="3433087" cy="369332"/>
          </a:xfrm>
          <a:prstGeom prst="rect">
            <a:avLst/>
          </a:prstGeom>
          <a:noFill/>
        </p:spPr>
        <p:txBody>
          <a:bodyPr wrap="square" rtlCol="0">
            <a:spAutoFit/>
          </a:bodyPr>
          <a:lstStyle/>
          <a:p>
            <a:r>
              <a:rPr lang="en-US" altLang="zh-CN" dirty="0"/>
              <a:t>Channel-commenter</a:t>
            </a:r>
            <a:r>
              <a:rPr lang="zh-CN" altLang="en-US" dirty="0"/>
              <a:t> </a:t>
            </a:r>
            <a:r>
              <a:rPr lang="en-US" altLang="zh-CN" dirty="0"/>
              <a:t>network</a:t>
            </a:r>
            <a:endParaRPr lang="zh-CN" altLang="en-US" dirty="0"/>
          </a:p>
        </p:txBody>
      </p:sp>
      <p:sp>
        <p:nvSpPr>
          <p:cNvPr id="11" name="文本框 10">
            <a:extLst>
              <a:ext uri="{FF2B5EF4-FFF2-40B4-BE49-F238E27FC236}">
                <a16:creationId xmlns:a16="http://schemas.microsoft.com/office/drawing/2014/main" id="{679E3515-1E9F-DDED-D3B6-782BCADBC4C5}"/>
              </a:ext>
            </a:extLst>
          </p:cNvPr>
          <p:cNvSpPr txBox="1"/>
          <p:nvPr/>
        </p:nvSpPr>
        <p:spPr>
          <a:xfrm>
            <a:off x="664314" y="3249630"/>
            <a:ext cx="2726479" cy="1393330"/>
          </a:xfrm>
          <a:prstGeom prst="rect">
            <a:avLst/>
          </a:prstGeom>
          <a:noFill/>
        </p:spPr>
        <p:txBody>
          <a:bodyPr wrap="square" rtlCol="0">
            <a:spAutoFit/>
          </a:bodyPr>
          <a:lstStyle/>
          <a:p>
            <a:pPr>
              <a:lnSpc>
                <a:spcPct val="120000"/>
              </a:lnSpc>
            </a:pPr>
            <a:r>
              <a:rPr lang="zh-CN" altLang="en-US" dirty="0"/>
              <a:t>一些用户并不局限于单一的信息来源，而是倾向于通过不同的渠道传播他们的评论</a:t>
            </a:r>
          </a:p>
        </p:txBody>
      </p:sp>
    </p:spTree>
    <p:extLst>
      <p:ext uri="{BB962C8B-B14F-4D97-AF65-F5344CB8AC3E}">
        <p14:creationId xmlns:p14="http://schemas.microsoft.com/office/powerpoint/2010/main" val="5587658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253D8188-1AD0-B09A-FE67-3D69A4F7DB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35751" y="957844"/>
            <a:ext cx="8543349" cy="5381253"/>
          </a:xfrm>
          <a:prstGeom prst="rect">
            <a:avLst/>
          </a:prstGeom>
        </p:spPr>
      </p:pic>
      <p:sp>
        <p:nvSpPr>
          <p:cNvPr id="7" name="Freeform 4"/>
          <p:cNvSpPr/>
          <p:nvPr/>
        </p:nvSpPr>
        <p:spPr>
          <a:xfrm>
            <a:off x="0" y="197964"/>
            <a:ext cx="3648172" cy="537327"/>
          </a:xfrm>
          <a:prstGeom prst="homePlate">
            <a:avLst/>
          </a:prstGeom>
          <a:solidFill>
            <a:schemeClr val="accent1"/>
          </a:solidFill>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60889" tIns="45014" rIns="60889" bIns="45014" numCol="1" spcCol="1270" anchor="ctr" anchorCtr="0">
            <a:noAutofit/>
          </a:bodyPr>
          <a:lstStyle/>
          <a:p>
            <a:pPr lvl="0" algn="ctr" defTabSz="1111250">
              <a:lnSpc>
                <a:spcPct val="90000"/>
              </a:lnSpc>
              <a:spcBef>
                <a:spcPct val="0"/>
              </a:spcBef>
              <a:spcAft>
                <a:spcPct val="35000"/>
              </a:spcAft>
            </a:pPr>
            <a:endParaRPr lang="en-US" sz="2400" kern="1200" dirty="0">
              <a:cs typeface="+mn-ea"/>
              <a:sym typeface="+mn-lt"/>
            </a:endParaRPr>
          </a:p>
        </p:txBody>
      </p:sp>
      <p:sp>
        <p:nvSpPr>
          <p:cNvPr id="8" name="文本框 7"/>
          <p:cNvSpPr txBox="1"/>
          <p:nvPr/>
        </p:nvSpPr>
        <p:spPr>
          <a:xfrm>
            <a:off x="206645" y="297350"/>
            <a:ext cx="3441527" cy="338554"/>
          </a:xfrm>
          <a:prstGeom prst="rect">
            <a:avLst/>
          </a:prstGeom>
          <a:noFill/>
        </p:spPr>
        <p:txBody>
          <a:bodyPr wrap="square" rtlCol="0">
            <a:spAutoFit/>
          </a:bodyPr>
          <a:lstStyle/>
          <a:p>
            <a:r>
              <a:rPr lang="en-US" altLang="zh-CN" sz="1600" b="1" spc="300" dirty="0">
                <a:solidFill>
                  <a:schemeClr val="bg1"/>
                </a:solidFill>
                <a:latin typeface="+mn-ea"/>
                <a:cs typeface="+mn-ea"/>
                <a:sym typeface="+mn-lt"/>
              </a:rPr>
              <a:t>3</a:t>
            </a:r>
            <a:r>
              <a:rPr lang="zh-CN" altLang="en-US" sz="1600" b="1" spc="300" dirty="0">
                <a:solidFill>
                  <a:schemeClr val="bg1"/>
                </a:solidFill>
                <a:latin typeface="+mn-ea"/>
                <a:cs typeface="+mn-ea"/>
                <a:sym typeface="+mn-lt"/>
              </a:rPr>
              <a:t>、</a:t>
            </a:r>
            <a:r>
              <a:rPr lang="en-US" altLang="zh-CN" sz="1600" b="1" spc="300" dirty="0">
                <a:solidFill>
                  <a:schemeClr val="bg1"/>
                </a:solidFill>
                <a:latin typeface="+mn-ea"/>
                <a:cs typeface="+mn-ea"/>
                <a:sym typeface="+mn-lt"/>
              </a:rPr>
              <a:t> </a:t>
            </a:r>
            <a:r>
              <a:rPr lang="en-US" altLang="zh-CN" sz="1600" b="1" spc="300" dirty="0">
                <a:solidFill>
                  <a:srgbClr val="FFFFFF"/>
                </a:solidFill>
                <a:latin typeface="微软雅黑" panose="020B0503020204020204" pitchFamily="34" charset="-122"/>
                <a:ea typeface="微软雅黑" panose="020B0503020204020204" pitchFamily="34" charset="-122"/>
              </a:rPr>
              <a:t>Methodology </a:t>
            </a:r>
          </a:p>
        </p:txBody>
      </p:sp>
      <p:sp>
        <p:nvSpPr>
          <p:cNvPr id="10" name="Rectangle 13">
            <a:extLst>
              <a:ext uri="{FF2B5EF4-FFF2-40B4-BE49-F238E27FC236}">
                <a16:creationId xmlns:a16="http://schemas.microsoft.com/office/drawing/2014/main" id="{8AED6E62-EB25-4EB4-E141-BE8FF97B522D}"/>
              </a:ext>
            </a:extLst>
          </p:cNvPr>
          <p:cNvSpPr/>
          <p:nvPr/>
        </p:nvSpPr>
        <p:spPr>
          <a:xfrm>
            <a:off x="4471347" y="228268"/>
            <a:ext cx="3249305" cy="5070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cs typeface="+mn-ea"/>
                <a:sym typeface="+mn-lt"/>
              </a:rPr>
              <a:t>Social network analysis </a:t>
            </a:r>
          </a:p>
        </p:txBody>
      </p:sp>
      <p:sp>
        <p:nvSpPr>
          <p:cNvPr id="9" name="文本框 8">
            <a:extLst>
              <a:ext uri="{FF2B5EF4-FFF2-40B4-BE49-F238E27FC236}">
                <a16:creationId xmlns:a16="http://schemas.microsoft.com/office/drawing/2014/main" id="{6D50BDB0-FB40-0C7C-ED56-96F9A7619524}"/>
              </a:ext>
            </a:extLst>
          </p:cNvPr>
          <p:cNvSpPr txBox="1"/>
          <p:nvPr/>
        </p:nvSpPr>
        <p:spPr>
          <a:xfrm>
            <a:off x="412900" y="1205368"/>
            <a:ext cx="2959637" cy="646331"/>
          </a:xfrm>
          <a:prstGeom prst="rect">
            <a:avLst/>
          </a:prstGeom>
          <a:noFill/>
        </p:spPr>
        <p:txBody>
          <a:bodyPr wrap="square" rtlCol="0">
            <a:spAutoFit/>
          </a:bodyPr>
          <a:lstStyle/>
          <a:p>
            <a:r>
              <a:rPr lang="en-US" altLang="zh-CN" dirty="0"/>
              <a:t>Co-commenter shared video network</a:t>
            </a:r>
            <a:endParaRPr lang="zh-CN" altLang="en-US" dirty="0"/>
          </a:p>
        </p:txBody>
      </p:sp>
      <p:sp>
        <p:nvSpPr>
          <p:cNvPr id="11" name="文本框 10">
            <a:extLst>
              <a:ext uri="{FF2B5EF4-FFF2-40B4-BE49-F238E27FC236}">
                <a16:creationId xmlns:a16="http://schemas.microsoft.com/office/drawing/2014/main" id="{679E3515-1E9F-DDED-D3B6-782BCADBC4C5}"/>
              </a:ext>
            </a:extLst>
          </p:cNvPr>
          <p:cNvSpPr txBox="1"/>
          <p:nvPr/>
        </p:nvSpPr>
        <p:spPr>
          <a:xfrm>
            <a:off x="488534" y="3841674"/>
            <a:ext cx="3084003" cy="2390526"/>
          </a:xfrm>
          <a:prstGeom prst="rect">
            <a:avLst/>
          </a:prstGeom>
          <a:noFill/>
        </p:spPr>
        <p:txBody>
          <a:bodyPr wrap="square" rtlCol="0">
            <a:spAutoFit/>
          </a:bodyPr>
          <a:lstStyle/>
          <a:p>
            <a:pPr>
              <a:lnSpc>
                <a:spcPct val="120000"/>
              </a:lnSpc>
            </a:pPr>
            <a:r>
              <a:rPr lang="zh-CN" altLang="en-US" dirty="0"/>
              <a:t>有害的评论通常不会孤立存在，一些视频会吸引多个有毒用户</a:t>
            </a:r>
            <a:endParaRPr lang="en-US" altLang="zh-CN" dirty="0"/>
          </a:p>
          <a:p>
            <a:pPr>
              <a:lnSpc>
                <a:spcPct val="120000"/>
              </a:lnSpc>
            </a:pPr>
            <a:r>
              <a:rPr lang="zh-CN" altLang="en-US" dirty="0"/>
              <a:t>小集群在组件中共享一个共同的评论者，这些评论者在较小的集群之间形成桥梁，使他们能够快速传播信息</a:t>
            </a:r>
            <a:endParaRPr lang="en-US" altLang="zh-CN" dirty="0"/>
          </a:p>
        </p:txBody>
      </p:sp>
      <p:sp>
        <p:nvSpPr>
          <p:cNvPr id="3" name="文本框 2">
            <a:extLst>
              <a:ext uri="{FF2B5EF4-FFF2-40B4-BE49-F238E27FC236}">
                <a16:creationId xmlns:a16="http://schemas.microsoft.com/office/drawing/2014/main" id="{F0678C5D-409C-698B-E190-BE8D48D4CDA6}"/>
              </a:ext>
            </a:extLst>
          </p:cNvPr>
          <p:cNvSpPr txBox="1"/>
          <p:nvPr/>
        </p:nvSpPr>
        <p:spPr>
          <a:xfrm>
            <a:off x="412900" y="2126404"/>
            <a:ext cx="3235272" cy="1393330"/>
          </a:xfrm>
          <a:prstGeom prst="rect">
            <a:avLst/>
          </a:prstGeom>
          <a:noFill/>
        </p:spPr>
        <p:txBody>
          <a:bodyPr wrap="square" rtlCol="0">
            <a:spAutoFit/>
          </a:bodyPr>
          <a:lstStyle/>
          <a:p>
            <a:pPr>
              <a:lnSpc>
                <a:spcPct val="120000"/>
              </a:lnSpc>
            </a:pPr>
            <a:r>
              <a:rPr lang="zh-CN" altLang="en-US" dirty="0"/>
              <a:t>每个节点表示一个用户</a:t>
            </a:r>
            <a:endParaRPr lang="en-US" altLang="zh-CN" dirty="0"/>
          </a:p>
          <a:p>
            <a:pPr>
              <a:lnSpc>
                <a:spcPct val="120000"/>
              </a:lnSpc>
            </a:pPr>
            <a:r>
              <a:rPr lang="zh-CN" altLang="en-US" dirty="0"/>
              <a:t>每条边表示一个公共视频</a:t>
            </a:r>
            <a:endParaRPr lang="en-US" altLang="zh-CN" dirty="0"/>
          </a:p>
          <a:p>
            <a:pPr>
              <a:lnSpc>
                <a:spcPct val="120000"/>
              </a:lnSpc>
            </a:pPr>
            <a:r>
              <a:rPr lang="zh-CN" altLang="en-US" dirty="0"/>
              <a:t>最大的连接组件由</a:t>
            </a:r>
            <a:r>
              <a:rPr lang="en-US" altLang="zh-CN" dirty="0"/>
              <a:t>2057</a:t>
            </a:r>
            <a:r>
              <a:rPr lang="zh-CN" altLang="en-US" dirty="0"/>
              <a:t>个节点和</a:t>
            </a:r>
            <a:r>
              <a:rPr lang="en-US" altLang="zh-CN" dirty="0"/>
              <a:t>638,744</a:t>
            </a:r>
            <a:r>
              <a:rPr lang="zh-CN" altLang="en-US" dirty="0"/>
              <a:t>条边组成</a:t>
            </a:r>
            <a:endParaRPr lang="en-US" altLang="zh-CN" dirty="0"/>
          </a:p>
        </p:txBody>
      </p:sp>
    </p:spTree>
    <p:extLst>
      <p:ext uri="{BB962C8B-B14F-4D97-AF65-F5344CB8AC3E}">
        <p14:creationId xmlns:p14="http://schemas.microsoft.com/office/powerpoint/2010/main" val="13265180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405114" y="-1"/>
            <a:ext cx="12871048" cy="324092"/>
            <a:chOff x="-405114" y="-1"/>
            <a:chExt cx="12871048" cy="324092"/>
          </a:xfrm>
        </p:grpSpPr>
        <p:sp>
          <p:nvSpPr>
            <p:cNvPr id="6" name="平行四边形 5"/>
            <p:cNvSpPr/>
            <p:nvPr/>
          </p:nvSpPr>
          <p:spPr>
            <a:xfrm>
              <a:off x="-405114" y="0"/>
              <a:ext cx="3217762" cy="324091"/>
            </a:xfrm>
            <a:prstGeom prst="parallelogram">
              <a:avLst/>
            </a:prstGeom>
            <a:solidFill>
              <a:srgbClr val="E253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平行四边形 6"/>
            <p:cNvSpPr/>
            <p:nvPr/>
          </p:nvSpPr>
          <p:spPr>
            <a:xfrm>
              <a:off x="2812648" y="-1"/>
              <a:ext cx="3217762" cy="324091"/>
            </a:xfrm>
            <a:prstGeom prst="parallelogram">
              <a:avLst/>
            </a:prstGeom>
            <a:solidFill>
              <a:srgbClr val="784A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平行四边形 7"/>
            <p:cNvSpPr/>
            <p:nvPr/>
          </p:nvSpPr>
          <p:spPr>
            <a:xfrm>
              <a:off x="6030410" y="-1"/>
              <a:ext cx="3217762" cy="324091"/>
            </a:xfrm>
            <a:prstGeom prst="parallelogram">
              <a:avLst/>
            </a:prstGeom>
            <a:solidFill>
              <a:srgbClr val="56C0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平行四边形 8"/>
            <p:cNvSpPr/>
            <p:nvPr/>
          </p:nvSpPr>
          <p:spPr>
            <a:xfrm>
              <a:off x="9248172" y="-1"/>
              <a:ext cx="3217762" cy="324091"/>
            </a:xfrm>
            <a:prstGeom prst="parallelogram">
              <a:avLst/>
            </a:prstGeom>
            <a:solidFill>
              <a:srgbClr val="E253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7" name="组合 16"/>
          <p:cNvGrpSpPr/>
          <p:nvPr/>
        </p:nvGrpSpPr>
        <p:grpSpPr>
          <a:xfrm>
            <a:off x="-405114" y="6545483"/>
            <a:ext cx="12871048" cy="324092"/>
            <a:chOff x="-405114" y="-1"/>
            <a:chExt cx="12871048" cy="324092"/>
          </a:xfrm>
        </p:grpSpPr>
        <p:sp>
          <p:nvSpPr>
            <p:cNvPr id="18" name="平行四边形 17"/>
            <p:cNvSpPr/>
            <p:nvPr/>
          </p:nvSpPr>
          <p:spPr>
            <a:xfrm>
              <a:off x="-405114" y="0"/>
              <a:ext cx="3217762" cy="324091"/>
            </a:xfrm>
            <a:prstGeom prst="parallelogram">
              <a:avLst/>
            </a:prstGeom>
            <a:solidFill>
              <a:srgbClr val="E253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平行四边形 18"/>
            <p:cNvSpPr/>
            <p:nvPr/>
          </p:nvSpPr>
          <p:spPr>
            <a:xfrm>
              <a:off x="2812648" y="-1"/>
              <a:ext cx="3217762" cy="324091"/>
            </a:xfrm>
            <a:prstGeom prst="parallelogram">
              <a:avLst/>
            </a:prstGeom>
            <a:solidFill>
              <a:srgbClr val="784A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平行四边形 19"/>
            <p:cNvSpPr/>
            <p:nvPr/>
          </p:nvSpPr>
          <p:spPr>
            <a:xfrm>
              <a:off x="6030410" y="-1"/>
              <a:ext cx="3217762" cy="324091"/>
            </a:xfrm>
            <a:prstGeom prst="parallelogram">
              <a:avLst/>
            </a:prstGeom>
            <a:solidFill>
              <a:srgbClr val="56C0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平行四边形 20"/>
            <p:cNvSpPr/>
            <p:nvPr/>
          </p:nvSpPr>
          <p:spPr>
            <a:xfrm>
              <a:off x="9248172" y="-1"/>
              <a:ext cx="3217762" cy="324091"/>
            </a:xfrm>
            <a:prstGeom prst="parallelogram">
              <a:avLst/>
            </a:prstGeom>
            <a:solidFill>
              <a:srgbClr val="E253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Rectangle 5">
            <a:extLst>
              <a:ext uri="{FF2B5EF4-FFF2-40B4-BE49-F238E27FC236}">
                <a16:creationId xmlns:a16="http://schemas.microsoft.com/office/drawing/2014/main" id="{6635C00A-47D7-EEAD-203A-1BDDB9610C78}"/>
              </a:ext>
            </a:extLst>
          </p:cNvPr>
          <p:cNvSpPr/>
          <p:nvPr/>
        </p:nvSpPr>
        <p:spPr>
          <a:xfrm>
            <a:off x="348016" y="631535"/>
            <a:ext cx="2582567" cy="6167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cs typeface="+mn-ea"/>
              <a:sym typeface="+mn-lt"/>
            </a:endParaRPr>
          </a:p>
        </p:txBody>
      </p:sp>
      <p:sp>
        <p:nvSpPr>
          <p:cNvPr id="3" name="Rectangle 6">
            <a:extLst>
              <a:ext uri="{FF2B5EF4-FFF2-40B4-BE49-F238E27FC236}">
                <a16:creationId xmlns:a16="http://schemas.microsoft.com/office/drawing/2014/main" id="{C04B95E4-2466-5745-F337-8FC68B64FBFA}"/>
              </a:ext>
            </a:extLst>
          </p:cNvPr>
          <p:cNvSpPr/>
          <p:nvPr/>
        </p:nvSpPr>
        <p:spPr>
          <a:xfrm>
            <a:off x="348016" y="631535"/>
            <a:ext cx="567391" cy="61672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cs typeface="+mn-ea"/>
              <a:sym typeface="+mn-lt"/>
            </a:endParaRPr>
          </a:p>
        </p:txBody>
      </p:sp>
      <p:sp>
        <p:nvSpPr>
          <p:cNvPr id="25" name="文本框 24"/>
          <p:cNvSpPr txBox="1"/>
          <p:nvPr/>
        </p:nvSpPr>
        <p:spPr>
          <a:xfrm>
            <a:off x="646425" y="716557"/>
            <a:ext cx="1985748" cy="461665"/>
          </a:xfrm>
          <a:prstGeom prst="rect">
            <a:avLst/>
          </a:prstGeom>
          <a:noFill/>
        </p:spPr>
        <p:txBody>
          <a:bodyPr wrap="square" rtlCol="0">
            <a:spAutoFit/>
          </a:bodyPr>
          <a:lstStyle/>
          <a:p>
            <a:pPr algn="r"/>
            <a:r>
              <a:rPr lang="en-US" altLang="zh-CN" sz="2400" b="1" spc="300" dirty="0">
                <a:solidFill>
                  <a:srgbClr val="FFFFFF"/>
                </a:solidFill>
                <a:latin typeface="微软雅黑" panose="020B0503020204020204" pitchFamily="34" charset="-122"/>
                <a:ea typeface="微软雅黑" panose="020B0503020204020204" pitchFamily="34" charset="-122"/>
              </a:rPr>
              <a:t> author</a:t>
            </a:r>
            <a:endParaRPr lang="zh-CN" altLang="en-US" sz="2400" b="1" spc="300" dirty="0">
              <a:solidFill>
                <a:srgbClr val="FFFFFF"/>
              </a:solidFill>
              <a:latin typeface="微软雅黑" panose="020B0503020204020204" pitchFamily="34" charset="-122"/>
              <a:ea typeface="微软雅黑" panose="020B0503020204020204" pitchFamily="34" charset="-122"/>
            </a:endParaRPr>
          </a:p>
        </p:txBody>
      </p:sp>
      <p:sp>
        <p:nvSpPr>
          <p:cNvPr id="11" name="Freeform 28">
            <a:extLst>
              <a:ext uri="{FF2B5EF4-FFF2-40B4-BE49-F238E27FC236}">
                <a16:creationId xmlns:a16="http://schemas.microsoft.com/office/drawing/2014/main" id="{F71BE419-3F8E-FE53-B576-58A15F243C43}"/>
              </a:ext>
            </a:extLst>
          </p:cNvPr>
          <p:cNvSpPr>
            <a:spLocks noEditPoints="1"/>
          </p:cNvSpPr>
          <p:nvPr/>
        </p:nvSpPr>
        <p:spPr bwMode="auto">
          <a:xfrm>
            <a:off x="496290" y="730205"/>
            <a:ext cx="300269" cy="363579"/>
          </a:xfrm>
          <a:custGeom>
            <a:avLst/>
            <a:gdLst>
              <a:gd name="T0" fmla="*/ 0 w 77"/>
              <a:gd name="T1" fmla="*/ 85 h 93"/>
              <a:gd name="T2" fmla="*/ 30 w 77"/>
              <a:gd name="T3" fmla="*/ 20 h 93"/>
              <a:gd name="T4" fmla="*/ 38 w 77"/>
              <a:gd name="T5" fmla="*/ 26 h 93"/>
              <a:gd name="T6" fmla="*/ 39 w 77"/>
              <a:gd name="T7" fmla="*/ 27 h 93"/>
              <a:gd name="T8" fmla="*/ 39 w 77"/>
              <a:gd name="T9" fmla="*/ 27 h 93"/>
              <a:gd name="T10" fmla="*/ 40 w 77"/>
              <a:gd name="T11" fmla="*/ 27 h 93"/>
              <a:gd name="T12" fmla="*/ 40 w 77"/>
              <a:gd name="T13" fmla="*/ 28 h 93"/>
              <a:gd name="T14" fmla="*/ 40 w 77"/>
              <a:gd name="T15" fmla="*/ 28 h 93"/>
              <a:gd name="T16" fmla="*/ 41 w 77"/>
              <a:gd name="T17" fmla="*/ 28 h 93"/>
              <a:gd name="T18" fmla="*/ 41 w 77"/>
              <a:gd name="T19" fmla="*/ 29 h 93"/>
              <a:gd name="T20" fmla="*/ 42 w 77"/>
              <a:gd name="T21" fmla="*/ 29 h 93"/>
              <a:gd name="T22" fmla="*/ 42 w 77"/>
              <a:gd name="T23" fmla="*/ 29 h 93"/>
              <a:gd name="T24" fmla="*/ 43 w 77"/>
              <a:gd name="T25" fmla="*/ 29 h 93"/>
              <a:gd name="T26" fmla="*/ 43 w 77"/>
              <a:gd name="T27" fmla="*/ 30 h 93"/>
              <a:gd name="T28" fmla="*/ 43 w 77"/>
              <a:gd name="T29" fmla="*/ 30 h 93"/>
              <a:gd name="T30" fmla="*/ 48 w 77"/>
              <a:gd name="T31" fmla="*/ 33 h 93"/>
              <a:gd name="T32" fmla="*/ 48 w 77"/>
              <a:gd name="T33" fmla="*/ 33 h 93"/>
              <a:gd name="T34" fmla="*/ 49 w 77"/>
              <a:gd name="T35" fmla="*/ 34 h 93"/>
              <a:gd name="T36" fmla="*/ 49 w 77"/>
              <a:gd name="T37" fmla="*/ 34 h 93"/>
              <a:gd name="T38" fmla="*/ 50 w 77"/>
              <a:gd name="T39" fmla="*/ 34 h 93"/>
              <a:gd name="T40" fmla="*/ 50 w 77"/>
              <a:gd name="T41" fmla="*/ 35 h 93"/>
              <a:gd name="T42" fmla="*/ 50 w 77"/>
              <a:gd name="T43" fmla="*/ 35 h 93"/>
              <a:gd name="T44" fmla="*/ 51 w 77"/>
              <a:gd name="T45" fmla="*/ 35 h 93"/>
              <a:gd name="T46" fmla="*/ 51 w 77"/>
              <a:gd name="T47" fmla="*/ 36 h 93"/>
              <a:gd name="T48" fmla="*/ 52 w 77"/>
              <a:gd name="T49" fmla="*/ 36 h 93"/>
              <a:gd name="T50" fmla="*/ 52 w 77"/>
              <a:gd name="T51" fmla="*/ 36 h 93"/>
              <a:gd name="T52" fmla="*/ 53 w 77"/>
              <a:gd name="T53" fmla="*/ 37 h 93"/>
              <a:gd name="T54" fmla="*/ 53 w 77"/>
              <a:gd name="T55" fmla="*/ 37 h 93"/>
              <a:gd name="T56" fmla="*/ 48 w 77"/>
              <a:gd name="T57" fmla="*/ 79 h 93"/>
              <a:gd name="T58" fmla="*/ 7 w 77"/>
              <a:gd name="T59" fmla="*/ 91 h 93"/>
              <a:gd name="T60" fmla="*/ 35 w 77"/>
              <a:gd name="T61" fmla="*/ 64 h 93"/>
              <a:gd name="T62" fmla="*/ 19 w 77"/>
              <a:gd name="T63" fmla="*/ 53 h 93"/>
              <a:gd name="T64" fmla="*/ 3 w 77"/>
              <a:gd name="T65" fmla="*/ 88 h 93"/>
              <a:gd name="T66" fmla="*/ 73 w 77"/>
              <a:gd name="T67" fmla="*/ 93 h 93"/>
              <a:gd name="T68" fmla="*/ 54 w 77"/>
              <a:gd name="T69" fmla="*/ 83 h 93"/>
              <a:gd name="T70" fmla="*/ 69 w 77"/>
              <a:gd name="T71" fmla="*/ 42 h 93"/>
              <a:gd name="T72" fmla="*/ 34 w 77"/>
              <a:gd name="T73" fmla="*/ 0 h 93"/>
              <a:gd name="T74" fmla="*/ 69 w 77"/>
              <a:gd name="T75" fmla="*/ 42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7" h="93">
                <a:moveTo>
                  <a:pt x="3" y="88"/>
                </a:moveTo>
                <a:cubicBezTo>
                  <a:pt x="2" y="87"/>
                  <a:pt x="1" y="86"/>
                  <a:pt x="0" y="85"/>
                </a:cubicBezTo>
                <a:cubicBezTo>
                  <a:pt x="0" y="72"/>
                  <a:pt x="0" y="58"/>
                  <a:pt x="0" y="45"/>
                </a:cubicBezTo>
                <a:cubicBezTo>
                  <a:pt x="12" y="40"/>
                  <a:pt x="21" y="32"/>
                  <a:pt x="30" y="20"/>
                </a:cubicBezTo>
                <a:cubicBezTo>
                  <a:pt x="38" y="26"/>
                  <a:pt x="38" y="26"/>
                  <a:pt x="38" y="26"/>
                </a:cubicBezTo>
                <a:cubicBezTo>
                  <a:pt x="38" y="26"/>
                  <a:pt x="38" y="26"/>
                  <a:pt x="38" y="26"/>
                </a:cubicBezTo>
                <a:cubicBezTo>
                  <a:pt x="38" y="27"/>
                  <a:pt x="38" y="27"/>
                  <a:pt x="38" y="27"/>
                </a:cubicBezTo>
                <a:cubicBezTo>
                  <a:pt x="39" y="27"/>
                  <a:pt x="39" y="27"/>
                  <a:pt x="39" y="27"/>
                </a:cubicBezTo>
                <a:cubicBezTo>
                  <a:pt x="39" y="27"/>
                  <a:pt x="39" y="27"/>
                  <a:pt x="39" y="27"/>
                </a:cubicBezTo>
                <a:cubicBezTo>
                  <a:pt x="39" y="27"/>
                  <a:pt x="39" y="27"/>
                  <a:pt x="39" y="27"/>
                </a:cubicBezTo>
                <a:cubicBezTo>
                  <a:pt x="39" y="27"/>
                  <a:pt x="39" y="27"/>
                  <a:pt x="39" y="27"/>
                </a:cubicBezTo>
                <a:cubicBezTo>
                  <a:pt x="40" y="27"/>
                  <a:pt x="40" y="27"/>
                  <a:pt x="40" y="27"/>
                </a:cubicBezTo>
                <a:cubicBezTo>
                  <a:pt x="40" y="27"/>
                  <a:pt x="40" y="27"/>
                  <a:pt x="40" y="27"/>
                </a:cubicBezTo>
                <a:cubicBezTo>
                  <a:pt x="40" y="28"/>
                  <a:pt x="40" y="28"/>
                  <a:pt x="40" y="28"/>
                </a:cubicBezTo>
                <a:cubicBezTo>
                  <a:pt x="40" y="28"/>
                  <a:pt x="40" y="28"/>
                  <a:pt x="40" y="28"/>
                </a:cubicBezTo>
                <a:cubicBezTo>
                  <a:pt x="40" y="28"/>
                  <a:pt x="40" y="28"/>
                  <a:pt x="40" y="28"/>
                </a:cubicBezTo>
                <a:cubicBezTo>
                  <a:pt x="41" y="28"/>
                  <a:pt x="41" y="28"/>
                  <a:pt x="41" y="28"/>
                </a:cubicBezTo>
                <a:cubicBezTo>
                  <a:pt x="41" y="28"/>
                  <a:pt x="41" y="28"/>
                  <a:pt x="41" y="28"/>
                </a:cubicBezTo>
                <a:cubicBezTo>
                  <a:pt x="41" y="28"/>
                  <a:pt x="41" y="28"/>
                  <a:pt x="41" y="28"/>
                </a:cubicBezTo>
                <a:cubicBezTo>
                  <a:pt x="41" y="29"/>
                  <a:pt x="41" y="29"/>
                  <a:pt x="41" y="29"/>
                </a:cubicBezTo>
                <a:cubicBezTo>
                  <a:pt x="42" y="29"/>
                  <a:pt x="42" y="29"/>
                  <a:pt x="42" y="29"/>
                </a:cubicBezTo>
                <a:cubicBezTo>
                  <a:pt x="42" y="29"/>
                  <a:pt x="42" y="29"/>
                  <a:pt x="42" y="29"/>
                </a:cubicBezTo>
                <a:cubicBezTo>
                  <a:pt x="42" y="29"/>
                  <a:pt x="42" y="29"/>
                  <a:pt x="42" y="29"/>
                </a:cubicBezTo>
                <a:cubicBezTo>
                  <a:pt x="42" y="29"/>
                  <a:pt x="42" y="29"/>
                  <a:pt x="42" y="29"/>
                </a:cubicBezTo>
                <a:cubicBezTo>
                  <a:pt x="42" y="29"/>
                  <a:pt x="42" y="29"/>
                  <a:pt x="42" y="29"/>
                </a:cubicBezTo>
                <a:cubicBezTo>
                  <a:pt x="43" y="29"/>
                  <a:pt x="43" y="29"/>
                  <a:pt x="43" y="29"/>
                </a:cubicBezTo>
                <a:cubicBezTo>
                  <a:pt x="43" y="30"/>
                  <a:pt x="43" y="30"/>
                  <a:pt x="43" y="30"/>
                </a:cubicBezTo>
                <a:cubicBezTo>
                  <a:pt x="43" y="30"/>
                  <a:pt x="43" y="30"/>
                  <a:pt x="43" y="30"/>
                </a:cubicBezTo>
                <a:cubicBezTo>
                  <a:pt x="43" y="30"/>
                  <a:pt x="43" y="30"/>
                  <a:pt x="43" y="30"/>
                </a:cubicBezTo>
                <a:cubicBezTo>
                  <a:pt x="43" y="30"/>
                  <a:pt x="43" y="30"/>
                  <a:pt x="43" y="30"/>
                </a:cubicBezTo>
                <a:cubicBezTo>
                  <a:pt x="44" y="30"/>
                  <a:pt x="44" y="30"/>
                  <a:pt x="44" y="30"/>
                </a:cubicBezTo>
                <a:cubicBezTo>
                  <a:pt x="48" y="33"/>
                  <a:pt x="48" y="33"/>
                  <a:pt x="48" y="33"/>
                </a:cubicBezTo>
                <a:cubicBezTo>
                  <a:pt x="48" y="33"/>
                  <a:pt x="48" y="33"/>
                  <a:pt x="48" y="33"/>
                </a:cubicBezTo>
                <a:cubicBezTo>
                  <a:pt x="48" y="33"/>
                  <a:pt x="48" y="33"/>
                  <a:pt x="48" y="33"/>
                </a:cubicBezTo>
                <a:cubicBezTo>
                  <a:pt x="48" y="34"/>
                  <a:pt x="48" y="34"/>
                  <a:pt x="48" y="34"/>
                </a:cubicBezTo>
                <a:cubicBezTo>
                  <a:pt x="49" y="34"/>
                  <a:pt x="49" y="34"/>
                  <a:pt x="49" y="34"/>
                </a:cubicBezTo>
                <a:cubicBezTo>
                  <a:pt x="49" y="34"/>
                  <a:pt x="49" y="34"/>
                  <a:pt x="49" y="34"/>
                </a:cubicBezTo>
                <a:cubicBezTo>
                  <a:pt x="49" y="34"/>
                  <a:pt x="49" y="34"/>
                  <a:pt x="49" y="34"/>
                </a:cubicBezTo>
                <a:cubicBezTo>
                  <a:pt x="49" y="34"/>
                  <a:pt x="49" y="34"/>
                  <a:pt x="49" y="34"/>
                </a:cubicBezTo>
                <a:cubicBezTo>
                  <a:pt x="50" y="34"/>
                  <a:pt x="50" y="34"/>
                  <a:pt x="50" y="34"/>
                </a:cubicBezTo>
                <a:cubicBezTo>
                  <a:pt x="50" y="35"/>
                  <a:pt x="50" y="35"/>
                  <a:pt x="50" y="35"/>
                </a:cubicBezTo>
                <a:cubicBezTo>
                  <a:pt x="50" y="35"/>
                  <a:pt x="50" y="35"/>
                  <a:pt x="50" y="35"/>
                </a:cubicBezTo>
                <a:cubicBezTo>
                  <a:pt x="50" y="35"/>
                  <a:pt x="50" y="35"/>
                  <a:pt x="50" y="35"/>
                </a:cubicBezTo>
                <a:cubicBezTo>
                  <a:pt x="50" y="35"/>
                  <a:pt x="50" y="35"/>
                  <a:pt x="50" y="35"/>
                </a:cubicBezTo>
                <a:cubicBezTo>
                  <a:pt x="51" y="35"/>
                  <a:pt x="51" y="35"/>
                  <a:pt x="51" y="35"/>
                </a:cubicBezTo>
                <a:cubicBezTo>
                  <a:pt x="51" y="35"/>
                  <a:pt x="51" y="35"/>
                  <a:pt x="51" y="35"/>
                </a:cubicBezTo>
                <a:cubicBezTo>
                  <a:pt x="51" y="35"/>
                  <a:pt x="51" y="35"/>
                  <a:pt x="51" y="35"/>
                </a:cubicBezTo>
                <a:cubicBezTo>
                  <a:pt x="51" y="36"/>
                  <a:pt x="51" y="36"/>
                  <a:pt x="51" y="36"/>
                </a:cubicBezTo>
                <a:cubicBezTo>
                  <a:pt x="52" y="36"/>
                  <a:pt x="52" y="36"/>
                  <a:pt x="52" y="36"/>
                </a:cubicBezTo>
                <a:cubicBezTo>
                  <a:pt x="52" y="36"/>
                  <a:pt x="52" y="36"/>
                  <a:pt x="52" y="36"/>
                </a:cubicBezTo>
                <a:cubicBezTo>
                  <a:pt x="52" y="36"/>
                  <a:pt x="52" y="36"/>
                  <a:pt x="52" y="36"/>
                </a:cubicBezTo>
                <a:cubicBezTo>
                  <a:pt x="52" y="36"/>
                  <a:pt x="52" y="36"/>
                  <a:pt x="52" y="36"/>
                </a:cubicBezTo>
                <a:cubicBezTo>
                  <a:pt x="52" y="36"/>
                  <a:pt x="52" y="36"/>
                  <a:pt x="52" y="36"/>
                </a:cubicBezTo>
                <a:cubicBezTo>
                  <a:pt x="53" y="37"/>
                  <a:pt x="53" y="37"/>
                  <a:pt x="53" y="37"/>
                </a:cubicBezTo>
                <a:cubicBezTo>
                  <a:pt x="53" y="37"/>
                  <a:pt x="53" y="37"/>
                  <a:pt x="53" y="37"/>
                </a:cubicBezTo>
                <a:cubicBezTo>
                  <a:pt x="53" y="37"/>
                  <a:pt x="53" y="37"/>
                  <a:pt x="53" y="37"/>
                </a:cubicBezTo>
                <a:cubicBezTo>
                  <a:pt x="62" y="43"/>
                  <a:pt x="62" y="43"/>
                  <a:pt x="62" y="43"/>
                </a:cubicBezTo>
                <a:cubicBezTo>
                  <a:pt x="53" y="55"/>
                  <a:pt x="49" y="67"/>
                  <a:pt x="48" y="79"/>
                </a:cubicBezTo>
                <a:cubicBezTo>
                  <a:pt x="36" y="84"/>
                  <a:pt x="23" y="88"/>
                  <a:pt x="11" y="93"/>
                </a:cubicBezTo>
                <a:cubicBezTo>
                  <a:pt x="9" y="92"/>
                  <a:pt x="8" y="91"/>
                  <a:pt x="7" y="91"/>
                </a:cubicBezTo>
                <a:cubicBezTo>
                  <a:pt x="23" y="68"/>
                  <a:pt x="23" y="68"/>
                  <a:pt x="23" y="68"/>
                </a:cubicBezTo>
                <a:cubicBezTo>
                  <a:pt x="27" y="69"/>
                  <a:pt x="32" y="68"/>
                  <a:pt x="35" y="64"/>
                </a:cubicBezTo>
                <a:cubicBezTo>
                  <a:pt x="38" y="60"/>
                  <a:pt x="37" y="54"/>
                  <a:pt x="32" y="51"/>
                </a:cubicBezTo>
                <a:cubicBezTo>
                  <a:pt x="28" y="47"/>
                  <a:pt x="22" y="49"/>
                  <a:pt x="19" y="53"/>
                </a:cubicBezTo>
                <a:cubicBezTo>
                  <a:pt x="16" y="57"/>
                  <a:pt x="16" y="62"/>
                  <a:pt x="19" y="65"/>
                </a:cubicBezTo>
                <a:cubicBezTo>
                  <a:pt x="3" y="88"/>
                  <a:pt x="3" y="88"/>
                  <a:pt x="3" y="88"/>
                </a:cubicBezTo>
                <a:close/>
                <a:moveTo>
                  <a:pt x="27" y="93"/>
                </a:moveTo>
                <a:cubicBezTo>
                  <a:pt x="73" y="93"/>
                  <a:pt x="73" y="93"/>
                  <a:pt x="73" y="93"/>
                </a:cubicBezTo>
                <a:cubicBezTo>
                  <a:pt x="73" y="83"/>
                  <a:pt x="73" y="83"/>
                  <a:pt x="73" y="83"/>
                </a:cubicBezTo>
                <a:cubicBezTo>
                  <a:pt x="54" y="83"/>
                  <a:pt x="54" y="83"/>
                  <a:pt x="54" y="83"/>
                </a:cubicBezTo>
                <a:cubicBezTo>
                  <a:pt x="27" y="93"/>
                  <a:pt x="27" y="93"/>
                  <a:pt x="27" y="93"/>
                </a:cubicBezTo>
                <a:close/>
                <a:moveTo>
                  <a:pt x="69" y="42"/>
                </a:moveTo>
                <a:cubicBezTo>
                  <a:pt x="77" y="31"/>
                  <a:pt x="77" y="31"/>
                  <a:pt x="77" y="31"/>
                </a:cubicBezTo>
                <a:cubicBezTo>
                  <a:pt x="34" y="0"/>
                  <a:pt x="34" y="0"/>
                  <a:pt x="34" y="0"/>
                </a:cubicBezTo>
                <a:cubicBezTo>
                  <a:pt x="26" y="12"/>
                  <a:pt x="26" y="12"/>
                  <a:pt x="26" y="12"/>
                </a:cubicBezTo>
                <a:lnTo>
                  <a:pt x="69" y="42"/>
                </a:lnTo>
                <a:close/>
              </a:path>
            </a:pathLst>
          </a:custGeom>
          <a:solidFill>
            <a:schemeClr val="bg1"/>
          </a:solidFill>
          <a:ln>
            <a:noFill/>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bg1"/>
              </a:solidFill>
              <a:cs typeface="+mn-ea"/>
              <a:sym typeface="+mn-lt"/>
            </a:endParaRPr>
          </a:p>
        </p:txBody>
      </p:sp>
      <p:sp>
        <p:nvSpPr>
          <p:cNvPr id="12" name="Freeform 3">
            <a:extLst>
              <a:ext uri="{FF2B5EF4-FFF2-40B4-BE49-F238E27FC236}">
                <a16:creationId xmlns:a16="http://schemas.microsoft.com/office/drawing/2014/main" id="{7E9388AB-DB72-E909-79A4-B0A90F8A9355}"/>
              </a:ext>
            </a:extLst>
          </p:cNvPr>
          <p:cNvSpPr/>
          <p:nvPr/>
        </p:nvSpPr>
        <p:spPr>
          <a:xfrm>
            <a:off x="1203767" y="1479709"/>
            <a:ext cx="9908275" cy="4531056"/>
          </a:xfrm>
          <a:custGeom>
            <a:avLst/>
            <a:gdLst>
              <a:gd name="connsiteX0" fmla="*/ 0 w 1281166"/>
              <a:gd name="connsiteY0" fmla="*/ 105669 h 1056694"/>
              <a:gd name="connsiteX1" fmla="*/ 105669 w 1281166"/>
              <a:gd name="connsiteY1" fmla="*/ 0 h 1056694"/>
              <a:gd name="connsiteX2" fmla="*/ 1175497 w 1281166"/>
              <a:gd name="connsiteY2" fmla="*/ 0 h 1056694"/>
              <a:gd name="connsiteX3" fmla="*/ 1281166 w 1281166"/>
              <a:gd name="connsiteY3" fmla="*/ 105669 h 1056694"/>
              <a:gd name="connsiteX4" fmla="*/ 1281166 w 1281166"/>
              <a:gd name="connsiteY4" fmla="*/ 951025 h 1056694"/>
              <a:gd name="connsiteX5" fmla="*/ 1175497 w 1281166"/>
              <a:gd name="connsiteY5" fmla="*/ 1056694 h 1056694"/>
              <a:gd name="connsiteX6" fmla="*/ 105669 w 1281166"/>
              <a:gd name="connsiteY6" fmla="*/ 1056694 h 1056694"/>
              <a:gd name="connsiteX7" fmla="*/ 0 w 1281166"/>
              <a:gd name="connsiteY7" fmla="*/ 951025 h 1056694"/>
              <a:gd name="connsiteX8" fmla="*/ 0 w 1281166"/>
              <a:gd name="connsiteY8" fmla="*/ 105669 h 1056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1166" h="1056694">
                <a:moveTo>
                  <a:pt x="0" y="105669"/>
                </a:moveTo>
                <a:cubicBezTo>
                  <a:pt x="0" y="47310"/>
                  <a:pt x="47310" y="0"/>
                  <a:pt x="105669" y="0"/>
                </a:cubicBezTo>
                <a:lnTo>
                  <a:pt x="1175497" y="0"/>
                </a:lnTo>
                <a:cubicBezTo>
                  <a:pt x="1233856" y="0"/>
                  <a:pt x="1281166" y="47310"/>
                  <a:pt x="1281166" y="105669"/>
                </a:cubicBezTo>
                <a:lnTo>
                  <a:pt x="1281166" y="951025"/>
                </a:lnTo>
                <a:cubicBezTo>
                  <a:pt x="1281166" y="1009384"/>
                  <a:pt x="1233856" y="1056694"/>
                  <a:pt x="1175497" y="1056694"/>
                </a:cubicBezTo>
                <a:lnTo>
                  <a:pt x="105669" y="1056694"/>
                </a:lnTo>
                <a:cubicBezTo>
                  <a:pt x="47310" y="1056694"/>
                  <a:pt x="0" y="1009384"/>
                  <a:pt x="0" y="951025"/>
                </a:cubicBezTo>
                <a:lnTo>
                  <a:pt x="0" y="105669"/>
                </a:lnTo>
                <a:close/>
              </a:path>
            </a:pathLst>
          </a:custGeom>
          <a:ln w="38100">
            <a:solidFill>
              <a:srgbClr val="E2534F"/>
            </a:solidFill>
          </a:ln>
        </p:spPr>
        <p:style>
          <a:lnRef idx="2">
            <a:schemeClr val="accent5">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91440" tIns="66227" rIns="66227" bIns="91440" numCol="1" spcCol="1270" anchor="t" anchorCtr="0">
            <a:noAutofit/>
          </a:bodyPr>
          <a:lstStyle/>
          <a:p>
            <a:pPr marL="228600" lvl="1" indent="-228600" algn="l" defTabSz="977900">
              <a:lnSpc>
                <a:spcPct val="90000"/>
              </a:lnSpc>
              <a:spcBef>
                <a:spcPct val="0"/>
              </a:spcBef>
              <a:spcAft>
                <a:spcPct val="15000"/>
              </a:spcAft>
              <a:buFont typeface="+mj-lt"/>
              <a:buAutoNum type="arabicPeriod"/>
            </a:pPr>
            <a:endParaRPr lang="en-US" kern="1200" dirty="0">
              <a:cs typeface="+mn-ea"/>
              <a:sym typeface="+mn-lt"/>
            </a:endParaRPr>
          </a:p>
        </p:txBody>
      </p:sp>
      <p:sp>
        <p:nvSpPr>
          <p:cNvPr id="13" name="文本框 12">
            <a:extLst>
              <a:ext uri="{FF2B5EF4-FFF2-40B4-BE49-F238E27FC236}">
                <a16:creationId xmlns:a16="http://schemas.microsoft.com/office/drawing/2014/main" id="{E893D6FF-E982-A186-07D4-F655DA3270C4}"/>
              </a:ext>
            </a:extLst>
          </p:cNvPr>
          <p:cNvSpPr txBox="1"/>
          <p:nvPr/>
        </p:nvSpPr>
        <p:spPr>
          <a:xfrm>
            <a:off x="1625651" y="1902913"/>
            <a:ext cx="4246988" cy="2051267"/>
          </a:xfrm>
          <a:prstGeom prst="rect">
            <a:avLst/>
          </a:prstGeom>
          <a:noFill/>
        </p:spPr>
        <p:txBody>
          <a:bodyPr wrap="square" rtlCol="0">
            <a:spAutoFit/>
          </a:bodyPr>
          <a:lstStyle/>
          <a:p>
            <a:pPr algn="ctr">
              <a:lnSpc>
                <a:spcPct val="130000"/>
              </a:lnSpc>
            </a:pPr>
            <a:r>
              <a:rPr lang="en-US" altLang="zh-CN" sz="2000" kern="100" dirty="0">
                <a:effectLst/>
                <a:cs typeface="Times New Roman" panose="02020603050405020304" pitchFamily="18" charset="0"/>
              </a:rPr>
              <a:t>Adewale </a:t>
            </a:r>
            <a:r>
              <a:rPr lang="en-US" altLang="zh-CN" sz="2000" kern="100" dirty="0" err="1">
                <a:effectLst/>
                <a:cs typeface="Times New Roman" panose="02020603050405020304" pitchFamily="18" charset="0"/>
              </a:rPr>
              <a:t>Obadimu</a:t>
            </a:r>
            <a:r>
              <a:rPr lang="en-US" altLang="zh-CN" sz="2000" kern="100" dirty="0">
                <a:effectLst/>
                <a:cs typeface="Times New Roman" panose="02020603050405020304" pitchFamily="18" charset="0"/>
              </a:rPr>
              <a:t> </a:t>
            </a:r>
            <a:r>
              <a:rPr lang="en-US" altLang="zh-CN" sz="2000" kern="100" baseline="30000" dirty="0">
                <a:effectLst/>
                <a:cs typeface="Times New Roman" panose="02020603050405020304" pitchFamily="18" charset="0"/>
              </a:rPr>
              <a:t>a</a:t>
            </a:r>
            <a:endParaRPr lang="zh-CN" altLang="zh-CN" sz="2000" kern="100" dirty="0">
              <a:effectLst/>
              <a:cs typeface="Times New Roman" panose="02020603050405020304" pitchFamily="18" charset="0"/>
            </a:endParaRPr>
          </a:p>
          <a:p>
            <a:pPr algn="ctr">
              <a:lnSpc>
                <a:spcPct val="130000"/>
              </a:lnSpc>
            </a:pPr>
            <a:r>
              <a:rPr lang="en-US" altLang="zh-CN" sz="2000" kern="100" dirty="0" err="1">
                <a:effectLst/>
                <a:ea typeface="宋体" panose="02010600030101010101" pitchFamily="2" charset="-122"/>
                <a:cs typeface="Times New Roman" panose="02020603050405020304" pitchFamily="18" charset="0"/>
              </a:rPr>
              <a:t>Tuja</a:t>
            </a:r>
            <a:r>
              <a:rPr lang="en-US" altLang="zh-CN" sz="2000" kern="100" dirty="0">
                <a:effectLst/>
                <a:ea typeface="宋体" panose="02010600030101010101" pitchFamily="2" charset="-122"/>
                <a:cs typeface="Times New Roman" panose="02020603050405020304" pitchFamily="18" charset="0"/>
              </a:rPr>
              <a:t> </a:t>
            </a:r>
            <a:r>
              <a:rPr lang="en-US" altLang="zh-CN" sz="2000" kern="100" dirty="0" err="1">
                <a:effectLst/>
                <a:ea typeface="宋体" panose="02010600030101010101" pitchFamily="2" charset="-122"/>
                <a:cs typeface="Times New Roman" panose="02020603050405020304" pitchFamily="18" charset="0"/>
              </a:rPr>
              <a:t>Khaund</a:t>
            </a:r>
            <a:r>
              <a:rPr lang="en-US" altLang="zh-CN" sz="2000" kern="100" dirty="0">
                <a:effectLst/>
                <a:ea typeface="宋体" panose="02010600030101010101" pitchFamily="2" charset="-122"/>
                <a:cs typeface="Times New Roman" panose="02020603050405020304" pitchFamily="18" charset="0"/>
              </a:rPr>
              <a:t> </a:t>
            </a:r>
            <a:r>
              <a:rPr lang="en-US" altLang="zh-CN" sz="2000" kern="100" baseline="30000" dirty="0">
                <a:effectLst/>
                <a:ea typeface="宋体" panose="02010600030101010101" pitchFamily="2" charset="-122"/>
                <a:cs typeface="Times New Roman" panose="02020603050405020304" pitchFamily="18" charset="0"/>
              </a:rPr>
              <a:t>b</a:t>
            </a:r>
            <a:r>
              <a:rPr lang="en-US" altLang="zh-CN" sz="2000" kern="100" dirty="0">
                <a:effectLst/>
                <a:ea typeface="宋体" panose="02010600030101010101" pitchFamily="2" charset="-122"/>
                <a:cs typeface="Times New Roman" panose="02020603050405020304" pitchFamily="18" charset="0"/>
              </a:rPr>
              <a:t>,</a:t>
            </a:r>
          </a:p>
          <a:p>
            <a:pPr algn="ctr">
              <a:lnSpc>
                <a:spcPct val="130000"/>
              </a:lnSpc>
            </a:pPr>
            <a:r>
              <a:rPr lang="en-US" altLang="zh-CN" sz="2000" kern="100" dirty="0">
                <a:effectLst/>
                <a:ea typeface="宋体" panose="02010600030101010101" pitchFamily="2" charset="-122"/>
                <a:cs typeface="Times New Roman" panose="02020603050405020304" pitchFamily="18" charset="0"/>
              </a:rPr>
              <a:t>Esther Mead </a:t>
            </a:r>
            <a:r>
              <a:rPr lang="en-US" altLang="zh-CN" sz="2000" kern="100" baseline="30000" dirty="0">
                <a:effectLst/>
                <a:ea typeface="宋体" panose="02010600030101010101" pitchFamily="2" charset="-122"/>
                <a:cs typeface="Times New Roman" panose="02020603050405020304" pitchFamily="18" charset="0"/>
              </a:rPr>
              <a:t>b</a:t>
            </a:r>
            <a:r>
              <a:rPr lang="en-US" altLang="zh-CN" sz="2000" kern="100" dirty="0">
                <a:effectLst/>
                <a:ea typeface="宋体" panose="02010600030101010101" pitchFamily="2" charset="-122"/>
                <a:cs typeface="Times New Roman" panose="02020603050405020304" pitchFamily="18" charset="0"/>
              </a:rPr>
              <a:t>,</a:t>
            </a:r>
          </a:p>
          <a:p>
            <a:pPr algn="ctr">
              <a:lnSpc>
                <a:spcPct val="130000"/>
              </a:lnSpc>
            </a:pPr>
            <a:r>
              <a:rPr lang="en-US" altLang="zh-CN" sz="2000" kern="100" dirty="0">
                <a:effectLst/>
                <a:ea typeface="宋体" panose="02010600030101010101" pitchFamily="2" charset="-122"/>
                <a:cs typeface="Times New Roman" panose="02020603050405020304" pitchFamily="18" charset="0"/>
              </a:rPr>
              <a:t>Thomas Marcoux </a:t>
            </a:r>
            <a:r>
              <a:rPr lang="en-US" altLang="zh-CN" sz="2000" kern="100" baseline="30000" dirty="0">
                <a:effectLst/>
                <a:ea typeface="宋体" panose="02010600030101010101" pitchFamily="2" charset="-122"/>
                <a:cs typeface="Times New Roman" panose="02020603050405020304" pitchFamily="18" charset="0"/>
              </a:rPr>
              <a:t>b</a:t>
            </a:r>
            <a:r>
              <a:rPr lang="en-US" altLang="zh-CN" sz="2000" kern="100" dirty="0">
                <a:effectLst/>
                <a:ea typeface="宋体" panose="02010600030101010101" pitchFamily="2" charset="-122"/>
                <a:cs typeface="Times New Roman" panose="02020603050405020304" pitchFamily="18" charset="0"/>
              </a:rPr>
              <a:t>,</a:t>
            </a:r>
            <a:endParaRPr lang="zh-CN" altLang="zh-CN" sz="2000" kern="100" dirty="0">
              <a:effectLst/>
              <a:ea typeface="宋体" panose="02010600030101010101" pitchFamily="2" charset="-122"/>
              <a:cs typeface="Times New Roman" panose="02020603050405020304" pitchFamily="18" charset="0"/>
            </a:endParaRPr>
          </a:p>
          <a:p>
            <a:pPr algn="ctr">
              <a:lnSpc>
                <a:spcPct val="130000"/>
              </a:lnSpc>
            </a:pPr>
            <a:r>
              <a:rPr lang="en-US" altLang="zh-CN" sz="2000" kern="100" dirty="0">
                <a:effectLst/>
                <a:ea typeface="宋体" panose="02010600030101010101" pitchFamily="2" charset="-122"/>
                <a:cs typeface="Times New Roman" panose="02020603050405020304" pitchFamily="18" charset="0"/>
              </a:rPr>
              <a:t>Nitin Agarwal </a:t>
            </a:r>
            <a:r>
              <a:rPr lang="en-US" altLang="zh-CN" sz="2000" kern="100" baseline="30000" dirty="0">
                <a:effectLst/>
                <a:ea typeface="宋体" panose="02010600030101010101" pitchFamily="2" charset="-122"/>
                <a:cs typeface="Times New Roman" panose="02020603050405020304" pitchFamily="18" charset="0"/>
              </a:rPr>
              <a:t>b,*</a:t>
            </a:r>
            <a:endParaRPr lang="zh-CN" altLang="zh-CN" sz="2000" kern="100" dirty="0">
              <a:effectLst/>
              <a:ea typeface="宋体" panose="02010600030101010101" pitchFamily="2" charset="-122"/>
              <a:cs typeface="Times New Roman" panose="02020603050405020304" pitchFamily="18" charset="0"/>
            </a:endParaRPr>
          </a:p>
        </p:txBody>
      </p:sp>
      <p:sp>
        <p:nvSpPr>
          <p:cNvPr id="14" name="文本框 13">
            <a:extLst>
              <a:ext uri="{FF2B5EF4-FFF2-40B4-BE49-F238E27FC236}">
                <a16:creationId xmlns:a16="http://schemas.microsoft.com/office/drawing/2014/main" id="{42D8CB47-1983-81E5-68CC-0BD475108F7E}"/>
              </a:ext>
            </a:extLst>
          </p:cNvPr>
          <p:cNvSpPr txBox="1"/>
          <p:nvPr/>
        </p:nvSpPr>
        <p:spPr>
          <a:xfrm>
            <a:off x="2604877" y="4185630"/>
            <a:ext cx="8112285" cy="1346779"/>
          </a:xfrm>
          <a:prstGeom prst="rect">
            <a:avLst/>
          </a:prstGeom>
          <a:noFill/>
        </p:spPr>
        <p:txBody>
          <a:bodyPr wrap="square" rtlCol="0">
            <a:spAutoFit/>
          </a:bodyPr>
          <a:lstStyle/>
          <a:p>
            <a:pPr algn="just">
              <a:lnSpc>
                <a:spcPct val="130000"/>
              </a:lnSpc>
            </a:pPr>
            <a:r>
              <a:rPr lang="en-US" altLang="zh-CN" sz="1600" kern="100" dirty="0">
                <a:effectLst/>
                <a:latin typeface="Calibri" panose="020F0502020204030204" pitchFamily="34" charset="0"/>
                <a:ea typeface="宋体" panose="02010600030101010101" pitchFamily="2" charset="-122"/>
                <a:cs typeface="Times New Roman" panose="02020603050405020304" pitchFamily="18" charset="0"/>
              </a:rPr>
              <a:t>https://doi.org/10.1016/j.ipm.2021.102660 </a:t>
            </a:r>
          </a:p>
          <a:p>
            <a:pPr algn="just">
              <a:lnSpc>
                <a:spcPct val="130000"/>
              </a:lnSpc>
            </a:pPr>
            <a:r>
              <a:rPr lang="en-US" altLang="zh-CN" sz="1600" kern="100" dirty="0">
                <a:effectLst/>
                <a:latin typeface="Calibri" panose="020F0502020204030204" pitchFamily="34" charset="0"/>
                <a:ea typeface="宋体" panose="02010600030101010101" pitchFamily="2" charset="-122"/>
                <a:cs typeface="Times New Roman" panose="02020603050405020304" pitchFamily="18" charset="0"/>
              </a:rPr>
              <a:t>Received 22 January 2021; Received in revised form 12 May 2021; Accepted 8 June 2021 </a:t>
            </a:r>
            <a:endParaRPr lang="en-US" altLang="zh-CN" sz="1600" kern="100" dirty="0">
              <a:latin typeface="Calibri" panose="020F0502020204030204" pitchFamily="34" charset="0"/>
              <a:ea typeface="宋体" panose="02010600030101010101" pitchFamily="2" charset="-122"/>
              <a:cs typeface="Times New Roman" panose="02020603050405020304" pitchFamily="18" charset="0"/>
            </a:endParaRPr>
          </a:p>
          <a:p>
            <a:pPr algn="just">
              <a:lnSpc>
                <a:spcPct val="130000"/>
              </a:lnSpc>
            </a:pPr>
            <a:r>
              <a:rPr lang="en-US" altLang="zh-CN" sz="1600" kern="100" dirty="0">
                <a:effectLst/>
                <a:latin typeface="Calibri" panose="020F0502020204030204" pitchFamily="34" charset="0"/>
                <a:ea typeface="宋体" panose="02010600030101010101" pitchFamily="2" charset="-122"/>
                <a:cs typeface="Times New Roman" panose="02020603050405020304" pitchFamily="18" charset="0"/>
              </a:rPr>
              <a:t>Available online 10 June 2021</a:t>
            </a:r>
          </a:p>
          <a:p>
            <a:pPr algn="just">
              <a:lnSpc>
                <a:spcPct val="130000"/>
              </a:lnSpc>
            </a:pPr>
            <a:r>
              <a:rPr lang="en-US" altLang="zh-CN" sz="1600" kern="100" dirty="0">
                <a:effectLst/>
                <a:latin typeface="Calibri" panose="020F0502020204030204" pitchFamily="34" charset="0"/>
                <a:ea typeface="宋体" panose="02010600030101010101" pitchFamily="2" charset="-122"/>
                <a:cs typeface="Times New Roman" panose="02020603050405020304" pitchFamily="18" charset="0"/>
              </a:rPr>
              <a:t>0306-4573/© 2021 Elsevier Ltd. All rights reserved.</a:t>
            </a:r>
            <a:endParaRPr lang="zh-CN" altLang="zh-CN" sz="1600" kern="100" dirty="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26" name="文本框 25">
            <a:extLst>
              <a:ext uri="{FF2B5EF4-FFF2-40B4-BE49-F238E27FC236}">
                <a16:creationId xmlns:a16="http://schemas.microsoft.com/office/drawing/2014/main" id="{D4739CEC-FB8A-F38B-DE50-4D438246A85E}"/>
              </a:ext>
            </a:extLst>
          </p:cNvPr>
          <p:cNvSpPr txBox="1"/>
          <p:nvPr/>
        </p:nvSpPr>
        <p:spPr>
          <a:xfrm>
            <a:off x="5596995" y="1980126"/>
            <a:ext cx="4928410" cy="1863715"/>
          </a:xfrm>
          <a:prstGeom prst="rect">
            <a:avLst/>
          </a:prstGeom>
          <a:noFill/>
        </p:spPr>
        <p:txBody>
          <a:bodyPr wrap="square" rtlCol="0">
            <a:spAutoFit/>
          </a:bodyPr>
          <a:lstStyle/>
          <a:p>
            <a:pPr algn="just">
              <a:lnSpc>
                <a:spcPct val="130000"/>
              </a:lnSpc>
            </a:pPr>
            <a:r>
              <a:rPr lang="en-US" altLang="zh-CN" kern="100" baseline="30000" dirty="0">
                <a:effectLst/>
                <a:latin typeface="Calibri" panose="020F0502020204030204" pitchFamily="34" charset="0"/>
                <a:ea typeface="宋体" panose="02010600030101010101" pitchFamily="2" charset="-122"/>
                <a:cs typeface="Times New Roman" panose="02020603050405020304" pitchFamily="18" charset="0"/>
              </a:rPr>
              <a:t>a</a:t>
            </a:r>
            <a:r>
              <a:rPr lang="en-US" altLang="zh-CN" kern="100" dirty="0">
                <a:effectLst/>
                <a:latin typeface="Calibri" panose="020F0502020204030204" pitchFamily="34" charset="0"/>
                <a:ea typeface="宋体" panose="02010600030101010101" pitchFamily="2" charset="-122"/>
                <a:cs typeface="Times New Roman" panose="02020603050405020304" pitchFamily="18" charset="0"/>
              </a:rPr>
              <a:t> LinkedIn Corporation </a:t>
            </a:r>
            <a:endParaRPr lang="zh-CN" altLang="zh-CN" kern="100" dirty="0">
              <a:effectLst/>
              <a:latin typeface="Calibri" panose="020F0502020204030204" pitchFamily="34" charset="0"/>
              <a:ea typeface="宋体" panose="02010600030101010101" pitchFamily="2" charset="-122"/>
              <a:cs typeface="Times New Roman" panose="02020603050405020304" pitchFamily="18" charset="0"/>
            </a:endParaRPr>
          </a:p>
          <a:p>
            <a:pPr algn="just">
              <a:lnSpc>
                <a:spcPct val="130000"/>
              </a:lnSpc>
            </a:pPr>
            <a:r>
              <a:rPr lang="en-US" altLang="zh-CN" kern="100" baseline="30000" dirty="0">
                <a:effectLst/>
                <a:latin typeface="Calibri" panose="020F0502020204030204" pitchFamily="34" charset="0"/>
                <a:ea typeface="宋体" panose="02010600030101010101" pitchFamily="2" charset="-122"/>
                <a:cs typeface="Times New Roman" panose="02020603050405020304" pitchFamily="18" charset="0"/>
              </a:rPr>
              <a:t>b</a:t>
            </a:r>
            <a:r>
              <a:rPr lang="en-US" altLang="zh-CN" kern="100" dirty="0">
                <a:effectLst/>
                <a:latin typeface="Calibri" panose="020F0502020204030204" pitchFamily="34" charset="0"/>
                <a:ea typeface="宋体" panose="02010600030101010101" pitchFamily="2" charset="-122"/>
                <a:cs typeface="Times New Roman" panose="02020603050405020304" pitchFamily="18" charset="0"/>
              </a:rPr>
              <a:t> Department of Information Science, University of Arkansas at Little Rock, Arkansas USA   </a:t>
            </a:r>
            <a:endParaRPr lang="zh-CN" altLang="zh-CN" kern="100" dirty="0">
              <a:effectLst/>
              <a:latin typeface="Calibri" panose="020F0502020204030204" pitchFamily="34" charset="0"/>
              <a:ea typeface="宋体" panose="02010600030101010101" pitchFamily="2" charset="-122"/>
              <a:cs typeface="Times New Roman" panose="02020603050405020304" pitchFamily="18" charset="0"/>
            </a:endParaRPr>
          </a:p>
          <a:p>
            <a:pPr algn="just">
              <a:lnSpc>
                <a:spcPct val="130000"/>
              </a:lnSpc>
            </a:pPr>
            <a:r>
              <a:rPr lang="en-US" altLang="zh-CN" kern="100" dirty="0">
                <a:effectLst/>
                <a:latin typeface="Calibri" panose="020F0502020204030204" pitchFamily="34" charset="0"/>
                <a:ea typeface="宋体" panose="02010600030101010101" pitchFamily="2" charset="-122"/>
                <a:cs typeface="Times New Roman" panose="02020603050405020304" pitchFamily="18" charset="0"/>
              </a:rPr>
              <a:t>* Corresponding author. </a:t>
            </a:r>
            <a:endParaRPr lang="zh-CN" altLang="zh-CN" kern="100" dirty="0">
              <a:effectLst/>
              <a:latin typeface="Calibri" panose="020F0502020204030204" pitchFamily="34" charset="0"/>
              <a:ea typeface="宋体" panose="02010600030101010101" pitchFamily="2" charset="-122"/>
              <a:cs typeface="Times New Roman" panose="02020603050405020304" pitchFamily="18" charset="0"/>
            </a:endParaRPr>
          </a:p>
          <a:p>
            <a:pPr algn="just">
              <a:lnSpc>
                <a:spcPct val="130000"/>
              </a:lnSpc>
            </a:pPr>
            <a:r>
              <a:rPr lang="en-US" altLang="zh-CN" kern="100" dirty="0">
                <a:effectLst/>
                <a:latin typeface="Calibri" panose="020F0502020204030204" pitchFamily="34" charset="0"/>
                <a:ea typeface="宋体" panose="02010600030101010101" pitchFamily="2" charset="-122"/>
                <a:cs typeface="Times New Roman" panose="02020603050405020304" pitchFamily="18" charset="0"/>
              </a:rPr>
              <a:t>E-mail address: nxagarwal@ualr.edu (N. Agarwal).  </a:t>
            </a:r>
          </a:p>
        </p:txBody>
      </p:sp>
    </p:spTree>
    <p:extLst>
      <p:ext uri="{BB962C8B-B14F-4D97-AF65-F5344CB8AC3E}">
        <p14:creationId xmlns:p14="http://schemas.microsoft.com/office/powerpoint/2010/main" val="20632325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2C84A5AD-7A50-2909-502B-F7A7D6F93B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51167" y="1214651"/>
            <a:ext cx="9595030" cy="5127419"/>
          </a:xfrm>
          <a:prstGeom prst="rect">
            <a:avLst/>
          </a:prstGeom>
        </p:spPr>
      </p:pic>
      <p:sp>
        <p:nvSpPr>
          <p:cNvPr id="7" name="Freeform 4"/>
          <p:cNvSpPr/>
          <p:nvPr/>
        </p:nvSpPr>
        <p:spPr>
          <a:xfrm>
            <a:off x="0" y="197964"/>
            <a:ext cx="3648172" cy="537327"/>
          </a:xfrm>
          <a:prstGeom prst="homePlate">
            <a:avLst/>
          </a:prstGeom>
          <a:solidFill>
            <a:schemeClr val="accent1"/>
          </a:solidFill>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60889" tIns="45014" rIns="60889" bIns="45014" numCol="1" spcCol="1270" anchor="ctr" anchorCtr="0">
            <a:noAutofit/>
          </a:bodyPr>
          <a:lstStyle/>
          <a:p>
            <a:pPr lvl="0" algn="ctr" defTabSz="1111250">
              <a:lnSpc>
                <a:spcPct val="90000"/>
              </a:lnSpc>
              <a:spcBef>
                <a:spcPct val="0"/>
              </a:spcBef>
              <a:spcAft>
                <a:spcPct val="35000"/>
              </a:spcAft>
            </a:pPr>
            <a:endParaRPr lang="en-US" sz="2400" kern="1200" dirty="0">
              <a:cs typeface="+mn-ea"/>
              <a:sym typeface="+mn-lt"/>
            </a:endParaRPr>
          </a:p>
        </p:txBody>
      </p:sp>
      <p:sp>
        <p:nvSpPr>
          <p:cNvPr id="8" name="文本框 7"/>
          <p:cNvSpPr txBox="1"/>
          <p:nvPr/>
        </p:nvSpPr>
        <p:spPr>
          <a:xfrm>
            <a:off x="206645" y="297350"/>
            <a:ext cx="3441527" cy="338554"/>
          </a:xfrm>
          <a:prstGeom prst="rect">
            <a:avLst/>
          </a:prstGeom>
          <a:noFill/>
        </p:spPr>
        <p:txBody>
          <a:bodyPr wrap="square" rtlCol="0">
            <a:spAutoFit/>
          </a:bodyPr>
          <a:lstStyle/>
          <a:p>
            <a:r>
              <a:rPr lang="en-US" altLang="zh-CN" sz="1600" b="1" spc="300" dirty="0">
                <a:solidFill>
                  <a:schemeClr val="bg1"/>
                </a:solidFill>
                <a:latin typeface="+mn-ea"/>
                <a:cs typeface="+mn-ea"/>
                <a:sym typeface="+mn-lt"/>
              </a:rPr>
              <a:t>3</a:t>
            </a:r>
            <a:r>
              <a:rPr lang="zh-CN" altLang="en-US" sz="1600" b="1" spc="300" dirty="0">
                <a:solidFill>
                  <a:schemeClr val="bg1"/>
                </a:solidFill>
                <a:latin typeface="+mn-ea"/>
                <a:cs typeface="+mn-ea"/>
                <a:sym typeface="+mn-lt"/>
              </a:rPr>
              <a:t>、</a:t>
            </a:r>
            <a:r>
              <a:rPr lang="en-US" altLang="zh-CN" sz="1600" b="1" spc="300" dirty="0">
                <a:solidFill>
                  <a:schemeClr val="bg1"/>
                </a:solidFill>
                <a:latin typeface="+mn-ea"/>
                <a:cs typeface="+mn-ea"/>
                <a:sym typeface="+mn-lt"/>
              </a:rPr>
              <a:t> </a:t>
            </a:r>
            <a:r>
              <a:rPr lang="en-US" altLang="zh-CN" sz="1600" b="1" spc="300" dirty="0">
                <a:solidFill>
                  <a:srgbClr val="FFFFFF"/>
                </a:solidFill>
                <a:latin typeface="微软雅黑" panose="020B0503020204020204" pitchFamily="34" charset="-122"/>
                <a:ea typeface="微软雅黑" panose="020B0503020204020204" pitchFamily="34" charset="-122"/>
              </a:rPr>
              <a:t>Methodology </a:t>
            </a:r>
          </a:p>
        </p:txBody>
      </p:sp>
      <p:sp>
        <p:nvSpPr>
          <p:cNvPr id="10" name="Rectangle 13">
            <a:extLst>
              <a:ext uri="{FF2B5EF4-FFF2-40B4-BE49-F238E27FC236}">
                <a16:creationId xmlns:a16="http://schemas.microsoft.com/office/drawing/2014/main" id="{8AED6E62-EB25-4EB4-E141-BE8FF97B522D}"/>
              </a:ext>
            </a:extLst>
          </p:cNvPr>
          <p:cNvSpPr/>
          <p:nvPr/>
        </p:nvSpPr>
        <p:spPr>
          <a:xfrm>
            <a:off x="4471347" y="228268"/>
            <a:ext cx="3249305" cy="5070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cs typeface="+mn-ea"/>
                <a:sym typeface="+mn-lt"/>
              </a:rPr>
              <a:t>Social network analysis </a:t>
            </a:r>
          </a:p>
        </p:txBody>
      </p:sp>
      <p:sp>
        <p:nvSpPr>
          <p:cNvPr id="9" name="文本框 8">
            <a:extLst>
              <a:ext uri="{FF2B5EF4-FFF2-40B4-BE49-F238E27FC236}">
                <a16:creationId xmlns:a16="http://schemas.microsoft.com/office/drawing/2014/main" id="{6D50BDB0-FB40-0C7C-ED56-96F9A7619524}"/>
              </a:ext>
            </a:extLst>
          </p:cNvPr>
          <p:cNvSpPr txBox="1"/>
          <p:nvPr/>
        </p:nvSpPr>
        <p:spPr>
          <a:xfrm>
            <a:off x="318509" y="1564608"/>
            <a:ext cx="4524908" cy="369332"/>
          </a:xfrm>
          <a:prstGeom prst="rect">
            <a:avLst/>
          </a:prstGeom>
          <a:noFill/>
        </p:spPr>
        <p:txBody>
          <a:bodyPr wrap="square" rtlCol="0">
            <a:spAutoFit/>
          </a:bodyPr>
          <a:lstStyle/>
          <a:p>
            <a:r>
              <a:rPr lang="en-US" altLang="zh-CN" dirty="0"/>
              <a:t> Commenter-reply directed network</a:t>
            </a:r>
            <a:endParaRPr lang="zh-CN" altLang="en-US" dirty="0"/>
          </a:p>
        </p:txBody>
      </p:sp>
      <p:sp>
        <p:nvSpPr>
          <p:cNvPr id="11" name="文本框 10">
            <a:extLst>
              <a:ext uri="{FF2B5EF4-FFF2-40B4-BE49-F238E27FC236}">
                <a16:creationId xmlns:a16="http://schemas.microsoft.com/office/drawing/2014/main" id="{679E3515-1E9F-DDED-D3B6-782BCADBC4C5}"/>
              </a:ext>
            </a:extLst>
          </p:cNvPr>
          <p:cNvSpPr txBox="1"/>
          <p:nvPr/>
        </p:nvSpPr>
        <p:spPr>
          <a:xfrm>
            <a:off x="401543" y="4393595"/>
            <a:ext cx="3925944" cy="1060931"/>
          </a:xfrm>
          <a:prstGeom prst="rect">
            <a:avLst/>
          </a:prstGeom>
          <a:noFill/>
        </p:spPr>
        <p:txBody>
          <a:bodyPr wrap="square" rtlCol="0">
            <a:spAutoFit/>
          </a:bodyPr>
          <a:lstStyle/>
          <a:p>
            <a:pPr>
              <a:lnSpc>
                <a:spcPct val="120000"/>
              </a:lnSpc>
            </a:pPr>
            <a:r>
              <a:rPr lang="zh-CN" altLang="en-US" dirty="0"/>
              <a:t>有毒评论的回复具有相似的毒性水平，有毒内容也经常出现在视频评论的回复中</a:t>
            </a:r>
            <a:endParaRPr lang="en-US" altLang="zh-CN" dirty="0"/>
          </a:p>
        </p:txBody>
      </p:sp>
      <p:sp>
        <p:nvSpPr>
          <p:cNvPr id="3" name="文本框 2">
            <a:extLst>
              <a:ext uri="{FF2B5EF4-FFF2-40B4-BE49-F238E27FC236}">
                <a16:creationId xmlns:a16="http://schemas.microsoft.com/office/drawing/2014/main" id="{F0678C5D-409C-698B-E190-BE8D48D4CDA6}"/>
              </a:ext>
            </a:extLst>
          </p:cNvPr>
          <p:cNvSpPr txBox="1"/>
          <p:nvPr/>
        </p:nvSpPr>
        <p:spPr>
          <a:xfrm>
            <a:off x="401543" y="2633655"/>
            <a:ext cx="3441528" cy="1393330"/>
          </a:xfrm>
          <a:prstGeom prst="rect">
            <a:avLst/>
          </a:prstGeom>
          <a:noFill/>
        </p:spPr>
        <p:txBody>
          <a:bodyPr wrap="square" rtlCol="0">
            <a:spAutoFit/>
          </a:bodyPr>
          <a:lstStyle/>
          <a:p>
            <a:pPr>
              <a:lnSpc>
                <a:spcPct val="120000"/>
              </a:lnSpc>
            </a:pPr>
            <a:r>
              <a:rPr lang="en-US" altLang="zh-CN" dirty="0"/>
              <a:t>7885</a:t>
            </a:r>
            <a:r>
              <a:rPr lang="zh-CN" altLang="en-US" dirty="0"/>
              <a:t>个评论回复的模式</a:t>
            </a:r>
            <a:endParaRPr lang="en-US" altLang="zh-CN" dirty="0"/>
          </a:p>
          <a:p>
            <a:pPr>
              <a:lnSpc>
                <a:spcPct val="120000"/>
              </a:lnSpc>
            </a:pPr>
            <a:r>
              <a:rPr lang="zh-CN" altLang="en-US" dirty="0"/>
              <a:t>有向图，每条边表示评论者和回复者之间的回复关系，箭头指向回复者</a:t>
            </a:r>
            <a:endParaRPr lang="en-US" altLang="zh-CN" dirty="0"/>
          </a:p>
        </p:txBody>
      </p:sp>
    </p:spTree>
    <p:extLst>
      <p:ext uri="{BB962C8B-B14F-4D97-AF65-F5344CB8AC3E}">
        <p14:creationId xmlns:p14="http://schemas.microsoft.com/office/powerpoint/2010/main" val="2706509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E5847B41-EB96-F807-F514-CD13F74832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26847" y="1514744"/>
            <a:ext cx="8587610" cy="4812274"/>
          </a:xfrm>
          <a:prstGeom prst="rect">
            <a:avLst/>
          </a:prstGeom>
        </p:spPr>
      </p:pic>
      <p:sp>
        <p:nvSpPr>
          <p:cNvPr id="7" name="Freeform 4"/>
          <p:cNvSpPr/>
          <p:nvPr/>
        </p:nvSpPr>
        <p:spPr>
          <a:xfrm>
            <a:off x="0" y="197964"/>
            <a:ext cx="3648172" cy="537327"/>
          </a:xfrm>
          <a:prstGeom prst="homePlate">
            <a:avLst/>
          </a:prstGeom>
          <a:solidFill>
            <a:schemeClr val="accent1"/>
          </a:solidFill>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60889" tIns="45014" rIns="60889" bIns="45014" numCol="1" spcCol="1270" anchor="ctr" anchorCtr="0">
            <a:noAutofit/>
          </a:bodyPr>
          <a:lstStyle/>
          <a:p>
            <a:pPr lvl="0" algn="ctr" defTabSz="1111250">
              <a:lnSpc>
                <a:spcPct val="90000"/>
              </a:lnSpc>
              <a:spcBef>
                <a:spcPct val="0"/>
              </a:spcBef>
              <a:spcAft>
                <a:spcPct val="35000"/>
              </a:spcAft>
            </a:pPr>
            <a:endParaRPr lang="en-US" sz="2400" kern="1200" dirty="0">
              <a:cs typeface="+mn-ea"/>
              <a:sym typeface="+mn-lt"/>
            </a:endParaRPr>
          </a:p>
        </p:txBody>
      </p:sp>
      <p:sp>
        <p:nvSpPr>
          <p:cNvPr id="8" name="文本框 7"/>
          <p:cNvSpPr txBox="1"/>
          <p:nvPr/>
        </p:nvSpPr>
        <p:spPr>
          <a:xfrm>
            <a:off x="206645" y="297350"/>
            <a:ext cx="3441527" cy="338554"/>
          </a:xfrm>
          <a:prstGeom prst="rect">
            <a:avLst/>
          </a:prstGeom>
          <a:noFill/>
        </p:spPr>
        <p:txBody>
          <a:bodyPr wrap="square" rtlCol="0">
            <a:spAutoFit/>
          </a:bodyPr>
          <a:lstStyle/>
          <a:p>
            <a:r>
              <a:rPr lang="en-US" altLang="zh-CN" sz="1600" b="1" spc="300" dirty="0">
                <a:solidFill>
                  <a:schemeClr val="bg1"/>
                </a:solidFill>
                <a:latin typeface="+mn-ea"/>
                <a:cs typeface="+mn-ea"/>
                <a:sym typeface="+mn-lt"/>
              </a:rPr>
              <a:t>3</a:t>
            </a:r>
            <a:r>
              <a:rPr lang="zh-CN" altLang="en-US" sz="1600" b="1" spc="300" dirty="0">
                <a:solidFill>
                  <a:schemeClr val="bg1"/>
                </a:solidFill>
                <a:latin typeface="+mn-ea"/>
                <a:cs typeface="+mn-ea"/>
                <a:sym typeface="+mn-lt"/>
              </a:rPr>
              <a:t>、</a:t>
            </a:r>
            <a:r>
              <a:rPr lang="en-US" altLang="zh-CN" sz="1600" b="1" spc="300" dirty="0">
                <a:solidFill>
                  <a:schemeClr val="bg1"/>
                </a:solidFill>
                <a:latin typeface="+mn-ea"/>
                <a:cs typeface="+mn-ea"/>
                <a:sym typeface="+mn-lt"/>
              </a:rPr>
              <a:t> </a:t>
            </a:r>
            <a:r>
              <a:rPr lang="en-US" altLang="zh-CN" sz="1600" b="1" spc="300" dirty="0">
                <a:solidFill>
                  <a:srgbClr val="FFFFFF"/>
                </a:solidFill>
                <a:latin typeface="微软雅黑" panose="020B0503020204020204" pitchFamily="34" charset="-122"/>
                <a:ea typeface="微软雅黑" panose="020B0503020204020204" pitchFamily="34" charset="-122"/>
              </a:rPr>
              <a:t>Methodology </a:t>
            </a:r>
          </a:p>
        </p:txBody>
      </p:sp>
      <p:sp>
        <p:nvSpPr>
          <p:cNvPr id="10" name="Rectangle 13">
            <a:extLst>
              <a:ext uri="{FF2B5EF4-FFF2-40B4-BE49-F238E27FC236}">
                <a16:creationId xmlns:a16="http://schemas.microsoft.com/office/drawing/2014/main" id="{8AED6E62-EB25-4EB4-E141-BE8FF97B522D}"/>
              </a:ext>
            </a:extLst>
          </p:cNvPr>
          <p:cNvSpPr/>
          <p:nvPr/>
        </p:nvSpPr>
        <p:spPr>
          <a:xfrm>
            <a:off x="4471347" y="228268"/>
            <a:ext cx="3249305" cy="5070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cs typeface="+mn-ea"/>
                <a:sym typeface="+mn-lt"/>
              </a:rPr>
              <a:t>Social network analysis </a:t>
            </a:r>
          </a:p>
        </p:txBody>
      </p:sp>
      <p:sp>
        <p:nvSpPr>
          <p:cNvPr id="9" name="文本框 8">
            <a:extLst>
              <a:ext uri="{FF2B5EF4-FFF2-40B4-BE49-F238E27FC236}">
                <a16:creationId xmlns:a16="http://schemas.microsoft.com/office/drawing/2014/main" id="{6D50BDB0-FB40-0C7C-ED56-96F9A7619524}"/>
              </a:ext>
            </a:extLst>
          </p:cNvPr>
          <p:cNvSpPr txBox="1"/>
          <p:nvPr/>
        </p:nvSpPr>
        <p:spPr>
          <a:xfrm>
            <a:off x="460846" y="2749863"/>
            <a:ext cx="4524908" cy="369332"/>
          </a:xfrm>
          <a:prstGeom prst="rect">
            <a:avLst/>
          </a:prstGeom>
          <a:noFill/>
        </p:spPr>
        <p:txBody>
          <a:bodyPr wrap="square" rtlCol="0">
            <a:spAutoFit/>
          </a:bodyPr>
          <a:lstStyle/>
          <a:p>
            <a:r>
              <a:rPr lang="en-US" altLang="zh-CN" dirty="0"/>
              <a:t>Commenter-reply network</a:t>
            </a:r>
            <a:endParaRPr lang="zh-CN" altLang="en-US" dirty="0"/>
          </a:p>
        </p:txBody>
      </p:sp>
      <p:sp>
        <p:nvSpPr>
          <p:cNvPr id="11" name="文本框 10">
            <a:extLst>
              <a:ext uri="{FF2B5EF4-FFF2-40B4-BE49-F238E27FC236}">
                <a16:creationId xmlns:a16="http://schemas.microsoft.com/office/drawing/2014/main" id="{679E3515-1E9F-DDED-D3B6-782BCADBC4C5}"/>
              </a:ext>
            </a:extLst>
          </p:cNvPr>
          <p:cNvSpPr txBox="1"/>
          <p:nvPr/>
        </p:nvSpPr>
        <p:spPr>
          <a:xfrm>
            <a:off x="460846" y="3598925"/>
            <a:ext cx="3187326" cy="1393330"/>
          </a:xfrm>
          <a:prstGeom prst="rect">
            <a:avLst/>
          </a:prstGeom>
          <a:noFill/>
        </p:spPr>
        <p:txBody>
          <a:bodyPr wrap="square" rtlCol="0">
            <a:spAutoFit/>
          </a:bodyPr>
          <a:lstStyle/>
          <a:p>
            <a:pPr>
              <a:lnSpc>
                <a:spcPct val="120000"/>
              </a:lnSpc>
            </a:pPr>
            <a:r>
              <a:rPr lang="zh-CN" altLang="en-US" dirty="0"/>
              <a:t>得到了</a:t>
            </a:r>
            <a:r>
              <a:rPr lang="en-US" altLang="zh-CN" dirty="0"/>
              <a:t>91.34%</a:t>
            </a:r>
            <a:r>
              <a:rPr lang="zh-CN" altLang="en-US" dirty="0"/>
              <a:t>的高模块化得分，这意味着集群内的节点之间存在密集连接，而不同集群的节点之间存在稀疏连接。</a:t>
            </a:r>
            <a:endParaRPr lang="en-US" altLang="zh-CN" dirty="0"/>
          </a:p>
        </p:txBody>
      </p:sp>
      <p:sp>
        <p:nvSpPr>
          <p:cNvPr id="3" name="文本框 2">
            <a:extLst>
              <a:ext uri="{FF2B5EF4-FFF2-40B4-BE49-F238E27FC236}">
                <a16:creationId xmlns:a16="http://schemas.microsoft.com/office/drawing/2014/main" id="{F0678C5D-409C-698B-E190-BE8D48D4CDA6}"/>
              </a:ext>
            </a:extLst>
          </p:cNvPr>
          <p:cNvSpPr txBox="1"/>
          <p:nvPr/>
        </p:nvSpPr>
        <p:spPr>
          <a:xfrm>
            <a:off x="460846" y="1541600"/>
            <a:ext cx="4524908" cy="728533"/>
          </a:xfrm>
          <a:prstGeom prst="rect">
            <a:avLst/>
          </a:prstGeom>
          <a:noFill/>
        </p:spPr>
        <p:txBody>
          <a:bodyPr wrap="square" rtlCol="0">
            <a:spAutoFit/>
          </a:bodyPr>
          <a:lstStyle/>
          <a:p>
            <a:pPr>
              <a:lnSpc>
                <a:spcPct val="120000"/>
              </a:lnSpc>
            </a:pPr>
            <a:r>
              <a:rPr lang="zh-CN" altLang="en-US" dirty="0"/>
              <a:t>方形节点是评论者，圆形节点是回复者</a:t>
            </a:r>
            <a:endParaRPr lang="en-US" altLang="zh-CN" dirty="0"/>
          </a:p>
          <a:p>
            <a:pPr>
              <a:lnSpc>
                <a:spcPct val="120000"/>
              </a:lnSpc>
            </a:pPr>
            <a:r>
              <a:rPr lang="zh-CN" altLang="en-US" dirty="0"/>
              <a:t>颜色表示基于其模块化类的各种集群</a:t>
            </a:r>
            <a:endParaRPr lang="en-US" altLang="zh-CN" dirty="0"/>
          </a:p>
        </p:txBody>
      </p:sp>
    </p:spTree>
    <p:extLst>
      <p:ext uri="{BB962C8B-B14F-4D97-AF65-F5344CB8AC3E}">
        <p14:creationId xmlns:p14="http://schemas.microsoft.com/office/powerpoint/2010/main" val="17104258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D9D6B266-AB4B-C630-5EE4-E9DB43F9DD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4969" y="834677"/>
            <a:ext cx="10916232" cy="5840590"/>
          </a:xfrm>
          <a:prstGeom prst="rect">
            <a:avLst/>
          </a:prstGeom>
        </p:spPr>
      </p:pic>
      <p:sp>
        <p:nvSpPr>
          <p:cNvPr id="7" name="Freeform 4"/>
          <p:cNvSpPr/>
          <p:nvPr/>
        </p:nvSpPr>
        <p:spPr>
          <a:xfrm>
            <a:off x="0" y="197964"/>
            <a:ext cx="3648172" cy="537327"/>
          </a:xfrm>
          <a:prstGeom prst="homePlate">
            <a:avLst/>
          </a:prstGeom>
          <a:solidFill>
            <a:schemeClr val="accent1"/>
          </a:solidFill>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60889" tIns="45014" rIns="60889" bIns="45014" numCol="1" spcCol="1270" anchor="ctr" anchorCtr="0">
            <a:noAutofit/>
          </a:bodyPr>
          <a:lstStyle/>
          <a:p>
            <a:pPr lvl="0" algn="ctr" defTabSz="1111250">
              <a:lnSpc>
                <a:spcPct val="90000"/>
              </a:lnSpc>
              <a:spcBef>
                <a:spcPct val="0"/>
              </a:spcBef>
              <a:spcAft>
                <a:spcPct val="35000"/>
              </a:spcAft>
            </a:pPr>
            <a:endParaRPr lang="en-US" sz="2400" kern="1200" dirty="0">
              <a:cs typeface="+mn-ea"/>
              <a:sym typeface="+mn-lt"/>
            </a:endParaRPr>
          </a:p>
        </p:txBody>
      </p:sp>
      <p:sp>
        <p:nvSpPr>
          <p:cNvPr id="8" name="文本框 7"/>
          <p:cNvSpPr txBox="1"/>
          <p:nvPr/>
        </p:nvSpPr>
        <p:spPr>
          <a:xfrm>
            <a:off x="206645" y="297350"/>
            <a:ext cx="3441527" cy="338554"/>
          </a:xfrm>
          <a:prstGeom prst="rect">
            <a:avLst/>
          </a:prstGeom>
          <a:noFill/>
        </p:spPr>
        <p:txBody>
          <a:bodyPr wrap="square" rtlCol="0">
            <a:spAutoFit/>
          </a:bodyPr>
          <a:lstStyle/>
          <a:p>
            <a:r>
              <a:rPr lang="en-US" altLang="zh-CN" sz="1600" b="1" spc="300" dirty="0">
                <a:solidFill>
                  <a:schemeClr val="bg1"/>
                </a:solidFill>
                <a:latin typeface="+mn-ea"/>
                <a:cs typeface="+mn-ea"/>
                <a:sym typeface="+mn-lt"/>
              </a:rPr>
              <a:t>3</a:t>
            </a:r>
            <a:r>
              <a:rPr lang="zh-CN" altLang="en-US" sz="1600" b="1" spc="300" dirty="0">
                <a:solidFill>
                  <a:schemeClr val="bg1"/>
                </a:solidFill>
                <a:latin typeface="+mn-ea"/>
                <a:cs typeface="+mn-ea"/>
                <a:sym typeface="+mn-lt"/>
              </a:rPr>
              <a:t>、</a:t>
            </a:r>
            <a:r>
              <a:rPr lang="en-US" altLang="zh-CN" sz="1600" b="1" spc="300" dirty="0">
                <a:solidFill>
                  <a:schemeClr val="bg1"/>
                </a:solidFill>
                <a:latin typeface="+mn-ea"/>
                <a:cs typeface="+mn-ea"/>
                <a:sym typeface="+mn-lt"/>
              </a:rPr>
              <a:t> </a:t>
            </a:r>
            <a:r>
              <a:rPr lang="en-US" altLang="zh-CN" sz="1600" b="1" spc="300" dirty="0">
                <a:solidFill>
                  <a:srgbClr val="FFFFFF"/>
                </a:solidFill>
                <a:latin typeface="微软雅黑" panose="020B0503020204020204" pitchFamily="34" charset="-122"/>
                <a:ea typeface="微软雅黑" panose="020B0503020204020204" pitchFamily="34" charset="-122"/>
              </a:rPr>
              <a:t>Methodology </a:t>
            </a:r>
          </a:p>
        </p:txBody>
      </p:sp>
      <p:sp>
        <p:nvSpPr>
          <p:cNvPr id="10" name="Rectangle 13">
            <a:extLst>
              <a:ext uri="{FF2B5EF4-FFF2-40B4-BE49-F238E27FC236}">
                <a16:creationId xmlns:a16="http://schemas.microsoft.com/office/drawing/2014/main" id="{8AED6E62-EB25-4EB4-E141-BE8FF97B522D}"/>
              </a:ext>
            </a:extLst>
          </p:cNvPr>
          <p:cNvSpPr/>
          <p:nvPr/>
        </p:nvSpPr>
        <p:spPr>
          <a:xfrm>
            <a:off x="4471347" y="228268"/>
            <a:ext cx="3249305" cy="5070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cs typeface="+mn-ea"/>
                <a:sym typeface="+mn-lt"/>
              </a:rPr>
              <a:t>Social network analysis </a:t>
            </a:r>
          </a:p>
        </p:txBody>
      </p:sp>
    </p:spTree>
    <p:extLst>
      <p:ext uri="{BB962C8B-B14F-4D97-AF65-F5344CB8AC3E}">
        <p14:creationId xmlns:p14="http://schemas.microsoft.com/office/powerpoint/2010/main" val="16276545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reeform 4"/>
          <p:cNvSpPr/>
          <p:nvPr/>
        </p:nvSpPr>
        <p:spPr>
          <a:xfrm>
            <a:off x="0" y="197964"/>
            <a:ext cx="3648172" cy="537327"/>
          </a:xfrm>
          <a:prstGeom prst="homePlate">
            <a:avLst/>
          </a:prstGeom>
          <a:solidFill>
            <a:schemeClr val="accent1"/>
          </a:solidFill>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60889" tIns="45014" rIns="60889" bIns="45014" numCol="1" spcCol="1270" anchor="ctr" anchorCtr="0">
            <a:noAutofit/>
          </a:bodyPr>
          <a:lstStyle/>
          <a:p>
            <a:pPr lvl="0" algn="ctr" defTabSz="1111250">
              <a:lnSpc>
                <a:spcPct val="90000"/>
              </a:lnSpc>
              <a:spcBef>
                <a:spcPct val="0"/>
              </a:spcBef>
              <a:spcAft>
                <a:spcPct val="35000"/>
              </a:spcAft>
            </a:pPr>
            <a:endParaRPr lang="en-US" sz="2400" kern="1200" dirty="0">
              <a:cs typeface="+mn-ea"/>
              <a:sym typeface="+mn-lt"/>
            </a:endParaRPr>
          </a:p>
        </p:txBody>
      </p:sp>
      <p:sp>
        <p:nvSpPr>
          <p:cNvPr id="8" name="文本框 7"/>
          <p:cNvSpPr txBox="1"/>
          <p:nvPr/>
        </p:nvSpPr>
        <p:spPr>
          <a:xfrm>
            <a:off x="206645" y="297350"/>
            <a:ext cx="3441527" cy="338554"/>
          </a:xfrm>
          <a:prstGeom prst="rect">
            <a:avLst/>
          </a:prstGeom>
          <a:noFill/>
        </p:spPr>
        <p:txBody>
          <a:bodyPr wrap="square" rtlCol="0">
            <a:spAutoFit/>
          </a:bodyPr>
          <a:lstStyle/>
          <a:p>
            <a:r>
              <a:rPr lang="en-US" altLang="zh-CN" sz="1600" b="1" spc="300" dirty="0">
                <a:solidFill>
                  <a:schemeClr val="bg1"/>
                </a:solidFill>
                <a:latin typeface="+mn-ea"/>
                <a:cs typeface="+mn-ea"/>
                <a:sym typeface="+mn-lt"/>
              </a:rPr>
              <a:t>3</a:t>
            </a:r>
            <a:r>
              <a:rPr lang="zh-CN" altLang="en-US" sz="1600" b="1" spc="300" dirty="0">
                <a:solidFill>
                  <a:schemeClr val="bg1"/>
                </a:solidFill>
                <a:latin typeface="+mn-ea"/>
                <a:cs typeface="+mn-ea"/>
                <a:sym typeface="+mn-lt"/>
              </a:rPr>
              <a:t>、</a:t>
            </a:r>
            <a:r>
              <a:rPr lang="en-US" altLang="zh-CN" sz="1600" b="1" spc="300" dirty="0">
                <a:solidFill>
                  <a:schemeClr val="bg1"/>
                </a:solidFill>
                <a:latin typeface="+mn-ea"/>
                <a:cs typeface="+mn-ea"/>
                <a:sym typeface="+mn-lt"/>
              </a:rPr>
              <a:t> </a:t>
            </a:r>
            <a:r>
              <a:rPr lang="en-US" altLang="zh-CN" sz="1600" b="1" spc="300" dirty="0">
                <a:solidFill>
                  <a:srgbClr val="FFFFFF"/>
                </a:solidFill>
                <a:latin typeface="微软雅黑" panose="020B0503020204020204" pitchFamily="34" charset="-122"/>
                <a:ea typeface="微软雅黑" panose="020B0503020204020204" pitchFamily="34" charset="-122"/>
              </a:rPr>
              <a:t>Methodology </a:t>
            </a:r>
          </a:p>
        </p:txBody>
      </p:sp>
      <p:sp>
        <p:nvSpPr>
          <p:cNvPr id="10" name="Rectangle 13">
            <a:extLst>
              <a:ext uri="{FF2B5EF4-FFF2-40B4-BE49-F238E27FC236}">
                <a16:creationId xmlns:a16="http://schemas.microsoft.com/office/drawing/2014/main" id="{8AED6E62-EB25-4EB4-E141-BE8FF97B522D}"/>
              </a:ext>
            </a:extLst>
          </p:cNvPr>
          <p:cNvSpPr/>
          <p:nvPr/>
        </p:nvSpPr>
        <p:spPr>
          <a:xfrm>
            <a:off x="4471347" y="228268"/>
            <a:ext cx="3249305" cy="5070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cs typeface="+mn-ea"/>
                <a:sym typeface="+mn-lt"/>
              </a:rPr>
              <a:t>Social network analysis </a:t>
            </a:r>
          </a:p>
        </p:txBody>
      </p:sp>
      <p:pic>
        <p:nvPicPr>
          <p:cNvPr id="3" name="图片 2">
            <a:extLst>
              <a:ext uri="{FF2B5EF4-FFF2-40B4-BE49-F238E27FC236}">
                <a16:creationId xmlns:a16="http://schemas.microsoft.com/office/drawing/2014/main" id="{E503FD8D-742D-A414-CCF2-AEB962F8E3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4908" y="1380983"/>
            <a:ext cx="10967416" cy="4787806"/>
          </a:xfrm>
          <a:prstGeom prst="rect">
            <a:avLst/>
          </a:prstGeom>
        </p:spPr>
      </p:pic>
    </p:spTree>
    <p:extLst>
      <p:ext uri="{BB962C8B-B14F-4D97-AF65-F5344CB8AC3E}">
        <p14:creationId xmlns:p14="http://schemas.microsoft.com/office/powerpoint/2010/main" val="7677595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reeform 4"/>
          <p:cNvSpPr/>
          <p:nvPr/>
        </p:nvSpPr>
        <p:spPr>
          <a:xfrm>
            <a:off x="0" y="197964"/>
            <a:ext cx="3648172" cy="537327"/>
          </a:xfrm>
          <a:prstGeom prst="homePlate">
            <a:avLst/>
          </a:prstGeom>
          <a:solidFill>
            <a:schemeClr val="accent1"/>
          </a:solidFill>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60889" tIns="45014" rIns="60889" bIns="45014" numCol="1" spcCol="1270" anchor="ctr" anchorCtr="0">
            <a:noAutofit/>
          </a:bodyPr>
          <a:lstStyle/>
          <a:p>
            <a:pPr lvl="0" algn="ctr" defTabSz="1111250">
              <a:lnSpc>
                <a:spcPct val="90000"/>
              </a:lnSpc>
              <a:spcBef>
                <a:spcPct val="0"/>
              </a:spcBef>
              <a:spcAft>
                <a:spcPct val="35000"/>
              </a:spcAft>
            </a:pPr>
            <a:endParaRPr lang="en-US" sz="2400" kern="1200" dirty="0">
              <a:cs typeface="+mn-ea"/>
              <a:sym typeface="+mn-lt"/>
            </a:endParaRPr>
          </a:p>
        </p:txBody>
      </p:sp>
      <p:sp>
        <p:nvSpPr>
          <p:cNvPr id="8" name="文本框 7"/>
          <p:cNvSpPr txBox="1"/>
          <p:nvPr/>
        </p:nvSpPr>
        <p:spPr>
          <a:xfrm>
            <a:off x="206645" y="297350"/>
            <a:ext cx="3441527" cy="338554"/>
          </a:xfrm>
          <a:prstGeom prst="rect">
            <a:avLst/>
          </a:prstGeom>
          <a:noFill/>
        </p:spPr>
        <p:txBody>
          <a:bodyPr wrap="square" rtlCol="0">
            <a:spAutoFit/>
          </a:bodyPr>
          <a:lstStyle/>
          <a:p>
            <a:r>
              <a:rPr lang="en-US" altLang="zh-CN" sz="1600" b="1" spc="300" dirty="0">
                <a:solidFill>
                  <a:schemeClr val="bg1"/>
                </a:solidFill>
                <a:latin typeface="+mn-ea"/>
                <a:cs typeface="+mn-ea"/>
                <a:sym typeface="+mn-lt"/>
              </a:rPr>
              <a:t>3</a:t>
            </a:r>
            <a:r>
              <a:rPr lang="zh-CN" altLang="en-US" sz="1600" b="1" spc="300" dirty="0">
                <a:solidFill>
                  <a:schemeClr val="bg1"/>
                </a:solidFill>
                <a:latin typeface="+mn-ea"/>
                <a:cs typeface="+mn-ea"/>
                <a:sym typeface="+mn-lt"/>
              </a:rPr>
              <a:t>、</a:t>
            </a:r>
            <a:r>
              <a:rPr lang="en-US" altLang="zh-CN" sz="1600" b="1" spc="300" dirty="0">
                <a:solidFill>
                  <a:schemeClr val="bg1"/>
                </a:solidFill>
                <a:latin typeface="+mn-ea"/>
                <a:cs typeface="+mn-ea"/>
                <a:sym typeface="+mn-lt"/>
              </a:rPr>
              <a:t> </a:t>
            </a:r>
            <a:r>
              <a:rPr lang="en-US" altLang="zh-CN" sz="1600" b="1" spc="300" dirty="0">
                <a:solidFill>
                  <a:srgbClr val="FFFFFF"/>
                </a:solidFill>
                <a:latin typeface="微软雅黑" panose="020B0503020204020204" pitchFamily="34" charset="-122"/>
                <a:ea typeface="微软雅黑" panose="020B0503020204020204" pitchFamily="34" charset="-122"/>
              </a:rPr>
              <a:t>Methodology </a:t>
            </a:r>
          </a:p>
        </p:txBody>
      </p:sp>
      <p:sp>
        <p:nvSpPr>
          <p:cNvPr id="10" name="Rectangle 13">
            <a:extLst>
              <a:ext uri="{FF2B5EF4-FFF2-40B4-BE49-F238E27FC236}">
                <a16:creationId xmlns:a16="http://schemas.microsoft.com/office/drawing/2014/main" id="{8AED6E62-EB25-4EB4-E141-BE8FF97B522D}"/>
              </a:ext>
            </a:extLst>
          </p:cNvPr>
          <p:cNvSpPr/>
          <p:nvPr/>
        </p:nvSpPr>
        <p:spPr>
          <a:xfrm>
            <a:off x="4471347" y="228268"/>
            <a:ext cx="3249305" cy="5070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cs typeface="+mn-ea"/>
                <a:sym typeface="+mn-lt"/>
              </a:rPr>
              <a:t>Social network analysis </a:t>
            </a:r>
          </a:p>
        </p:txBody>
      </p:sp>
      <p:pic>
        <p:nvPicPr>
          <p:cNvPr id="3" name="图片 2">
            <a:extLst>
              <a:ext uri="{FF2B5EF4-FFF2-40B4-BE49-F238E27FC236}">
                <a16:creationId xmlns:a16="http://schemas.microsoft.com/office/drawing/2014/main" id="{B25D80E6-ECDF-1D0B-C6A1-241BACBB46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1070" y="880046"/>
            <a:ext cx="9769860" cy="5762340"/>
          </a:xfrm>
          <a:prstGeom prst="rect">
            <a:avLst/>
          </a:prstGeom>
        </p:spPr>
      </p:pic>
    </p:spTree>
    <p:extLst>
      <p:ext uri="{BB962C8B-B14F-4D97-AF65-F5344CB8AC3E}">
        <p14:creationId xmlns:p14="http://schemas.microsoft.com/office/powerpoint/2010/main" val="42120264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reeform 4"/>
          <p:cNvSpPr/>
          <p:nvPr/>
        </p:nvSpPr>
        <p:spPr>
          <a:xfrm>
            <a:off x="0" y="197964"/>
            <a:ext cx="3648172" cy="537327"/>
          </a:xfrm>
          <a:prstGeom prst="homePlate">
            <a:avLst/>
          </a:prstGeom>
          <a:solidFill>
            <a:schemeClr val="accent1"/>
          </a:solidFill>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60889" tIns="45014" rIns="60889" bIns="45014" numCol="1" spcCol="1270" anchor="ctr" anchorCtr="0">
            <a:noAutofit/>
          </a:bodyPr>
          <a:lstStyle/>
          <a:p>
            <a:pPr lvl="0" algn="ctr" defTabSz="1111250">
              <a:lnSpc>
                <a:spcPct val="90000"/>
              </a:lnSpc>
              <a:spcBef>
                <a:spcPct val="0"/>
              </a:spcBef>
              <a:spcAft>
                <a:spcPct val="35000"/>
              </a:spcAft>
            </a:pPr>
            <a:endParaRPr lang="en-US" sz="2400" kern="1200" dirty="0">
              <a:cs typeface="+mn-ea"/>
              <a:sym typeface="+mn-lt"/>
            </a:endParaRPr>
          </a:p>
        </p:txBody>
      </p:sp>
      <p:sp>
        <p:nvSpPr>
          <p:cNvPr id="8" name="文本框 7"/>
          <p:cNvSpPr txBox="1"/>
          <p:nvPr/>
        </p:nvSpPr>
        <p:spPr>
          <a:xfrm>
            <a:off x="206645" y="297350"/>
            <a:ext cx="3441527" cy="338554"/>
          </a:xfrm>
          <a:prstGeom prst="rect">
            <a:avLst/>
          </a:prstGeom>
          <a:noFill/>
        </p:spPr>
        <p:txBody>
          <a:bodyPr wrap="square" rtlCol="0">
            <a:spAutoFit/>
          </a:bodyPr>
          <a:lstStyle/>
          <a:p>
            <a:r>
              <a:rPr lang="en-US" altLang="zh-CN" sz="1600" b="1" spc="300" dirty="0">
                <a:solidFill>
                  <a:schemeClr val="bg1"/>
                </a:solidFill>
                <a:latin typeface="+mn-ea"/>
                <a:cs typeface="+mn-ea"/>
                <a:sym typeface="+mn-lt"/>
              </a:rPr>
              <a:t>3</a:t>
            </a:r>
            <a:r>
              <a:rPr lang="zh-CN" altLang="en-US" sz="1600" b="1" spc="300" dirty="0">
                <a:solidFill>
                  <a:schemeClr val="bg1"/>
                </a:solidFill>
                <a:latin typeface="+mn-ea"/>
                <a:cs typeface="+mn-ea"/>
                <a:sym typeface="+mn-lt"/>
              </a:rPr>
              <a:t>、</a:t>
            </a:r>
            <a:r>
              <a:rPr lang="en-US" altLang="zh-CN" sz="1600" b="1" spc="300" dirty="0">
                <a:solidFill>
                  <a:schemeClr val="bg1"/>
                </a:solidFill>
                <a:latin typeface="+mn-ea"/>
                <a:cs typeface="+mn-ea"/>
                <a:sym typeface="+mn-lt"/>
              </a:rPr>
              <a:t> </a:t>
            </a:r>
            <a:r>
              <a:rPr lang="en-US" altLang="zh-CN" sz="1600" b="1" spc="300" dirty="0">
                <a:solidFill>
                  <a:srgbClr val="FFFFFF"/>
                </a:solidFill>
                <a:latin typeface="微软雅黑" panose="020B0503020204020204" pitchFamily="34" charset="-122"/>
                <a:ea typeface="微软雅黑" panose="020B0503020204020204" pitchFamily="34" charset="-122"/>
              </a:rPr>
              <a:t>Methodology </a:t>
            </a:r>
          </a:p>
        </p:txBody>
      </p:sp>
      <p:sp>
        <p:nvSpPr>
          <p:cNvPr id="10" name="Rectangle 13">
            <a:extLst>
              <a:ext uri="{FF2B5EF4-FFF2-40B4-BE49-F238E27FC236}">
                <a16:creationId xmlns:a16="http://schemas.microsoft.com/office/drawing/2014/main" id="{8AED6E62-EB25-4EB4-E141-BE8FF97B522D}"/>
              </a:ext>
            </a:extLst>
          </p:cNvPr>
          <p:cNvSpPr/>
          <p:nvPr/>
        </p:nvSpPr>
        <p:spPr>
          <a:xfrm>
            <a:off x="4471347" y="228268"/>
            <a:ext cx="3249305" cy="5070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cs typeface="+mn-ea"/>
                <a:sym typeface="+mn-lt"/>
              </a:rPr>
              <a:t>Social network analysis </a:t>
            </a:r>
          </a:p>
        </p:txBody>
      </p:sp>
      <p:pic>
        <p:nvPicPr>
          <p:cNvPr id="3" name="图片 2">
            <a:extLst>
              <a:ext uri="{FF2B5EF4-FFF2-40B4-BE49-F238E27FC236}">
                <a16:creationId xmlns:a16="http://schemas.microsoft.com/office/drawing/2014/main" id="{E10E7968-0071-187A-4FC1-F8411EA0C8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28232" y="1043609"/>
            <a:ext cx="7780694" cy="5616427"/>
          </a:xfrm>
          <a:prstGeom prst="rect">
            <a:avLst/>
          </a:prstGeom>
        </p:spPr>
      </p:pic>
    </p:spTree>
    <p:extLst>
      <p:ext uri="{BB962C8B-B14F-4D97-AF65-F5344CB8AC3E}">
        <p14:creationId xmlns:p14="http://schemas.microsoft.com/office/powerpoint/2010/main" val="25561248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405114" y="-1"/>
            <a:ext cx="12871048" cy="324092"/>
            <a:chOff x="-405114" y="-1"/>
            <a:chExt cx="12871048" cy="324092"/>
          </a:xfrm>
        </p:grpSpPr>
        <p:sp>
          <p:nvSpPr>
            <p:cNvPr id="6" name="平行四边形 5"/>
            <p:cNvSpPr/>
            <p:nvPr/>
          </p:nvSpPr>
          <p:spPr>
            <a:xfrm>
              <a:off x="-405114" y="0"/>
              <a:ext cx="3217762" cy="324091"/>
            </a:xfrm>
            <a:prstGeom prst="parallelogram">
              <a:avLst/>
            </a:prstGeom>
            <a:solidFill>
              <a:srgbClr val="E253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平行四边形 6"/>
            <p:cNvSpPr/>
            <p:nvPr/>
          </p:nvSpPr>
          <p:spPr>
            <a:xfrm>
              <a:off x="2812648" y="-1"/>
              <a:ext cx="3217762" cy="324091"/>
            </a:xfrm>
            <a:prstGeom prst="parallelogram">
              <a:avLst/>
            </a:prstGeom>
            <a:solidFill>
              <a:srgbClr val="784A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平行四边形 7"/>
            <p:cNvSpPr/>
            <p:nvPr/>
          </p:nvSpPr>
          <p:spPr>
            <a:xfrm>
              <a:off x="6030410" y="-1"/>
              <a:ext cx="3217762" cy="324091"/>
            </a:xfrm>
            <a:prstGeom prst="parallelogram">
              <a:avLst/>
            </a:prstGeom>
            <a:solidFill>
              <a:srgbClr val="56C0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平行四边形 8"/>
            <p:cNvSpPr/>
            <p:nvPr/>
          </p:nvSpPr>
          <p:spPr>
            <a:xfrm>
              <a:off x="9248172" y="-1"/>
              <a:ext cx="3217762" cy="324091"/>
            </a:xfrm>
            <a:prstGeom prst="parallelogram">
              <a:avLst/>
            </a:prstGeom>
            <a:solidFill>
              <a:srgbClr val="E253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7" name="组合 16"/>
          <p:cNvGrpSpPr/>
          <p:nvPr/>
        </p:nvGrpSpPr>
        <p:grpSpPr>
          <a:xfrm>
            <a:off x="-405114" y="6545483"/>
            <a:ext cx="12871048" cy="324092"/>
            <a:chOff x="-405114" y="-1"/>
            <a:chExt cx="12871048" cy="324092"/>
          </a:xfrm>
        </p:grpSpPr>
        <p:sp>
          <p:nvSpPr>
            <p:cNvPr id="18" name="平行四边形 17"/>
            <p:cNvSpPr/>
            <p:nvPr/>
          </p:nvSpPr>
          <p:spPr>
            <a:xfrm>
              <a:off x="-405114" y="0"/>
              <a:ext cx="3217762" cy="324091"/>
            </a:xfrm>
            <a:prstGeom prst="parallelogram">
              <a:avLst/>
            </a:prstGeom>
            <a:solidFill>
              <a:srgbClr val="E253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平行四边形 18"/>
            <p:cNvSpPr/>
            <p:nvPr/>
          </p:nvSpPr>
          <p:spPr>
            <a:xfrm>
              <a:off x="2812648" y="-1"/>
              <a:ext cx="3217762" cy="324091"/>
            </a:xfrm>
            <a:prstGeom prst="parallelogram">
              <a:avLst/>
            </a:prstGeom>
            <a:solidFill>
              <a:srgbClr val="784A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平行四边形 19"/>
            <p:cNvSpPr/>
            <p:nvPr/>
          </p:nvSpPr>
          <p:spPr>
            <a:xfrm>
              <a:off x="6030410" y="-1"/>
              <a:ext cx="3217762" cy="324091"/>
            </a:xfrm>
            <a:prstGeom prst="parallelogram">
              <a:avLst/>
            </a:prstGeom>
            <a:solidFill>
              <a:srgbClr val="56C0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平行四边形 20"/>
            <p:cNvSpPr/>
            <p:nvPr/>
          </p:nvSpPr>
          <p:spPr>
            <a:xfrm>
              <a:off x="9248172" y="-1"/>
              <a:ext cx="3217762" cy="324091"/>
            </a:xfrm>
            <a:prstGeom prst="parallelogram">
              <a:avLst/>
            </a:prstGeom>
            <a:solidFill>
              <a:srgbClr val="E253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 name="平行四边形 21"/>
          <p:cNvSpPr/>
          <p:nvPr/>
        </p:nvSpPr>
        <p:spPr>
          <a:xfrm>
            <a:off x="2759727" y="2796034"/>
            <a:ext cx="6672546" cy="1322407"/>
          </a:xfrm>
          <a:prstGeom prst="parallelogram">
            <a:avLst/>
          </a:prstGeom>
          <a:solidFill>
            <a:srgbClr val="E253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六边形 22"/>
          <p:cNvSpPr/>
          <p:nvPr/>
        </p:nvSpPr>
        <p:spPr>
          <a:xfrm rot="5400000">
            <a:off x="3233012" y="3115560"/>
            <a:ext cx="792694" cy="683357"/>
          </a:xfrm>
          <a:prstGeom prst="hexagon">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4" name="文本框 23"/>
          <p:cNvSpPr txBox="1"/>
          <p:nvPr/>
        </p:nvSpPr>
        <p:spPr>
          <a:xfrm>
            <a:off x="3403653" y="3195628"/>
            <a:ext cx="451413" cy="523220"/>
          </a:xfrm>
          <a:prstGeom prst="rect">
            <a:avLst/>
          </a:prstGeom>
          <a:noFill/>
        </p:spPr>
        <p:txBody>
          <a:bodyPr wrap="square" rtlCol="0">
            <a:spAutoFit/>
          </a:bodyPr>
          <a:lstStyle/>
          <a:p>
            <a:pPr algn="ctr"/>
            <a:r>
              <a:rPr lang="en-US" altLang="zh-CN" sz="2800" b="1" dirty="0">
                <a:solidFill>
                  <a:srgbClr val="E2534F"/>
                </a:solidFill>
              </a:rPr>
              <a:t>4</a:t>
            </a:r>
            <a:endParaRPr lang="zh-CN" altLang="en-US" sz="2800" b="1" dirty="0">
              <a:solidFill>
                <a:srgbClr val="E2534F"/>
              </a:solidFill>
            </a:endParaRPr>
          </a:p>
        </p:txBody>
      </p:sp>
      <p:sp>
        <p:nvSpPr>
          <p:cNvPr id="25" name="文本框 24"/>
          <p:cNvSpPr txBox="1"/>
          <p:nvPr/>
        </p:nvSpPr>
        <p:spPr>
          <a:xfrm>
            <a:off x="3739348" y="3257183"/>
            <a:ext cx="5329934" cy="461665"/>
          </a:xfrm>
          <a:prstGeom prst="rect">
            <a:avLst/>
          </a:prstGeom>
          <a:noFill/>
        </p:spPr>
        <p:txBody>
          <a:bodyPr wrap="square" rtlCol="0">
            <a:spAutoFit/>
          </a:bodyPr>
          <a:lstStyle/>
          <a:p>
            <a:pPr algn="r"/>
            <a:r>
              <a:rPr lang="en-US" altLang="zh-CN" sz="2400" b="1" spc="300" dirty="0">
                <a:solidFill>
                  <a:srgbClr val="FFFFFF"/>
                </a:solidFill>
                <a:latin typeface="微软雅黑" panose="020B0503020204020204" pitchFamily="34" charset="-122"/>
                <a:ea typeface="微软雅黑" panose="020B0503020204020204" pitchFamily="34" charset="-122"/>
              </a:rPr>
              <a:t>Experimental simulations  </a:t>
            </a:r>
            <a:endParaRPr lang="zh-CN" altLang="en-US" sz="2400" b="1" spc="300" dirty="0">
              <a:solidFill>
                <a:srgbClr val="FFFFFF"/>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4313387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846162" y="1214653"/>
            <a:ext cx="10265391" cy="2397516"/>
          </a:xfrm>
          <a:prstGeom prst="rect">
            <a:avLst/>
          </a:prstGeom>
          <a:noFill/>
        </p:spPr>
        <p:txBody>
          <a:bodyPr wrap="square" rtlCol="0">
            <a:spAutoFit/>
          </a:bodyPr>
          <a:lstStyle>
            <a:defPPr>
              <a:defRPr lang="zh-CN"/>
            </a:defPPr>
            <a:lvl1pPr algn="ctr">
              <a:defRPr sz="1600">
                <a:solidFill>
                  <a:schemeClr val="tx1">
                    <a:lumMod val="65000"/>
                    <a:lumOff val="35000"/>
                  </a:schemeClr>
                </a:solidFill>
                <a:latin typeface="+mj-lt"/>
              </a:defRPr>
            </a:lvl1pPr>
          </a:lstStyle>
          <a:p>
            <a:pPr algn="l" defTabSz="1216660">
              <a:lnSpc>
                <a:spcPct val="120000"/>
              </a:lnSpc>
              <a:spcBef>
                <a:spcPct val="20000"/>
              </a:spcBef>
            </a:pPr>
            <a:r>
              <a:rPr lang="zh-CN" altLang="en-US" sz="2000" dirty="0">
                <a:solidFill>
                  <a:schemeClr val="tx1"/>
                </a:solidFill>
                <a:latin typeface="+mn-lt"/>
                <a:cs typeface="+mn-ea"/>
                <a:sym typeface="+mn-lt"/>
              </a:rPr>
              <a:t>中介中心度是基于最短路径的图中心性的度量。对于连通图中的每一对顶点，顶点之间至少存在一条最短路径，使得该路径所经过的边的数量或边的权值之和最小。每个顶点的中介中心度是通过这个顶点的最短路径的数量。</a:t>
            </a:r>
            <a:endParaRPr lang="en-US" altLang="zh-CN" sz="2000" dirty="0">
              <a:solidFill>
                <a:schemeClr val="tx1"/>
              </a:solidFill>
              <a:latin typeface="+mn-lt"/>
              <a:cs typeface="+mn-ea"/>
              <a:sym typeface="+mn-lt"/>
            </a:endParaRPr>
          </a:p>
          <a:p>
            <a:pPr algn="l" defTabSz="1216660">
              <a:lnSpc>
                <a:spcPct val="120000"/>
              </a:lnSpc>
              <a:spcBef>
                <a:spcPct val="20000"/>
              </a:spcBef>
            </a:pPr>
            <a:r>
              <a:rPr lang="zh-CN" altLang="en-US" sz="2000" dirty="0">
                <a:solidFill>
                  <a:schemeClr val="tx1"/>
                </a:solidFill>
                <a:latin typeface="+mn-lt"/>
                <a:cs typeface="+mn-ea"/>
                <a:sym typeface="+mn-lt"/>
              </a:rPr>
              <a:t>中介中心度指数较高的行动者，其引导资讯资源流通的机会也较多，即占据了操纵信息资源流通的关键性位置。</a:t>
            </a:r>
            <a:endParaRPr lang="en-US" altLang="zh-CN" sz="2000" dirty="0">
              <a:solidFill>
                <a:schemeClr val="tx1"/>
              </a:solidFill>
              <a:latin typeface="+mn-lt"/>
              <a:cs typeface="+mn-ea"/>
              <a:sym typeface="+mn-lt"/>
            </a:endParaRPr>
          </a:p>
          <a:p>
            <a:pPr algn="l" defTabSz="1216660">
              <a:lnSpc>
                <a:spcPct val="120000"/>
              </a:lnSpc>
              <a:spcBef>
                <a:spcPct val="20000"/>
              </a:spcBef>
            </a:pPr>
            <a:r>
              <a:rPr lang="zh-CN" altLang="en-US" sz="2000" dirty="0">
                <a:solidFill>
                  <a:schemeClr val="tx1"/>
                </a:solidFill>
                <a:latin typeface="+mn-lt"/>
                <a:cs typeface="+mn-ea"/>
                <a:sym typeface="+mn-lt"/>
              </a:rPr>
              <a:t>中介中心度的测量方法：</a:t>
            </a:r>
            <a:endParaRPr lang="en-US" altLang="zh-CN" sz="2000" dirty="0">
              <a:solidFill>
                <a:schemeClr val="tx1"/>
              </a:solidFill>
              <a:latin typeface="+mn-lt"/>
              <a:cs typeface="+mn-ea"/>
              <a:sym typeface="+mn-lt"/>
            </a:endParaRPr>
          </a:p>
        </p:txBody>
      </p:sp>
      <p:sp>
        <p:nvSpPr>
          <p:cNvPr id="7" name="Freeform 4"/>
          <p:cNvSpPr/>
          <p:nvPr/>
        </p:nvSpPr>
        <p:spPr>
          <a:xfrm>
            <a:off x="0" y="197964"/>
            <a:ext cx="4544704" cy="537327"/>
          </a:xfrm>
          <a:prstGeom prst="homePlate">
            <a:avLst/>
          </a:prstGeom>
          <a:solidFill>
            <a:schemeClr val="accent1"/>
          </a:solidFill>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60889" tIns="45014" rIns="60889" bIns="45014" numCol="1" spcCol="1270" anchor="ctr" anchorCtr="0">
            <a:noAutofit/>
          </a:bodyPr>
          <a:lstStyle/>
          <a:p>
            <a:pPr lvl="0" algn="ctr" defTabSz="1111250">
              <a:lnSpc>
                <a:spcPct val="90000"/>
              </a:lnSpc>
              <a:spcBef>
                <a:spcPct val="0"/>
              </a:spcBef>
              <a:spcAft>
                <a:spcPct val="35000"/>
              </a:spcAft>
            </a:pPr>
            <a:endParaRPr lang="en-US" sz="2400" kern="1200" dirty="0">
              <a:cs typeface="+mn-ea"/>
              <a:sym typeface="+mn-lt"/>
            </a:endParaRPr>
          </a:p>
        </p:txBody>
      </p:sp>
      <p:sp>
        <p:nvSpPr>
          <p:cNvPr id="8" name="文本框 7"/>
          <p:cNvSpPr txBox="1"/>
          <p:nvPr/>
        </p:nvSpPr>
        <p:spPr>
          <a:xfrm>
            <a:off x="206645" y="297350"/>
            <a:ext cx="4338059" cy="584775"/>
          </a:xfrm>
          <a:prstGeom prst="rect">
            <a:avLst/>
          </a:prstGeom>
          <a:noFill/>
        </p:spPr>
        <p:txBody>
          <a:bodyPr wrap="square" rtlCol="0">
            <a:spAutoFit/>
          </a:bodyPr>
          <a:lstStyle/>
          <a:p>
            <a:r>
              <a:rPr lang="en-US" altLang="zh-CN" sz="1600" b="1" spc="300" dirty="0">
                <a:solidFill>
                  <a:schemeClr val="bg1"/>
                </a:solidFill>
                <a:latin typeface="+mn-ea"/>
                <a:cs typeface="+mn-ea"/>
                <a:sym typeface="+mn-lt"/>
              </a:rPr>
              <a:t>4</a:t>
            </a:r>
            <a:r>
              <a:rPr lang="zh-CN" altLang="en-US" sz="1600" b="1" spc="300" dirty="0">
                <a:solidFill>
                  <a:schemeClr val="bg1"/>
                </a:solidFill>
                <a:latin typeface="+mn-ea"/>
                <a:cs typeface="+mn-ea"/>
                <a:sym typeface="+mn-lt"/>
              </a:rPr>
              <a:t>、</a:t>
            </a:r>
            <a:r>
              <a:rPr lang="en-US" altLang="zh-CN" sz="1600" b="1" spc="300" dirty="0">
                <a:solidFill>
                  <a:srgbClr val="FFFFFF"/>
                </a:solidFill>
                <a:latin typeface="微软雅黑" panose="020B0503020204020204" pitchFamily="34" charset="-122"/>
                <a:ea typeface="微软雅黑" panose="020B0503020204020204" pitchFamily="34" charset="-122"/>
              </a:rPr>
              <a:t>Experimental simulations  </a:t>
            </a:r>
            <a:endParaRPr lang="zh-CN" altLang="en-US" sz="1600" b="1" spc="300" dirty="0">
              <a:solidFill>
                <a:srgbClr val="FFFFFF"/>
              </a:solidFill>
              <a:latin typeface="微软雅黑" panose="020B0503020204020204" pitchFamily="34" charset="-122"/>
              <a:ea typeface="微软雅黑" panose="020B0503020204020204" pitchFamily="34" charset="-122"/>
            </a:endParaRPr>
          </a:p>
          <a:p>
            <a:endParaRPr lang="en-US" altLang="zh-CN" sz="1600" b="1" spc="300" dirty="0">
              <a:solidFill>
                <a:srgbClr val="FFFFFF"/>
              </a:solidFill>
              <a:latin typeface="微软雅黑" panose="020B0503020204020204" pitchFamily="34" charset="-122"/>
              <a:ea typeface="微软雅黑" panose="020B0503020204020204" pitchFamily="34" charset="-122"/>
            </a:endParaRPr>
          </a:p>
        </p:txBody>
      </p:sp>
      <p:sp>
        <p:nvSpPr>
          <p:cNvPr id="2" name="Rectangle 13">
            <a:extLst>
              <a:ext uri="{FF2B5EF4-FFF2-40B4-BE49-F238E27FC236}">
                <a16:creationId xmlns:a16="http://schemas.microsoft.com/office/drawing/2014/main" id="{0054A53A-3158-984D-92DE-AC0469909892}"/>
              </a:ext>
            </a:extLst>
          </p:cNvPr>
          <p:cNvSpPr/>
          <p:nvPr/>
        </p:nvSpPr>
        <p:spPr>
          <a:xfrm>
            <a:off x="5231642" y="213115"/>
            <a:ext cx="6960358" cy="5070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cs typeface="+mn-ea"/>
                <a:sym typeface="+mn-lt"/>
              </a:rPr>
              <a:t>（</a:t>
            </a:r>
            <a:r>
              <a:rPr lang="en-US" altLang="zh-CN" sz="2000" dirty="0">
                <a:cs typeface="+mn-ea"/>
                <a:sym typeface="+mn-lt"/>
              </a:rPr>
              <a:t>1</a:t>
            </a:r>
            <a:r>
              <a:rPr lang="zh-CN" altLang="en-US" sz="2000" dirty="0">
                <a:cs typeface="+mn-ea"/>
                <a:sym typeface="+mn-lt"/>
              </a:rPr>
              <a:t>）</a:t>
            </a:r>
            <a:r>
              <a:rPr lang="en-US" sz="2000" dirty="0">
                <a:cs typeface="+mn-ea"/>
                <a:sym typeface="+mn-lt"/>
              </a:rPr>
              <a:t>Removing users based on betweenness centrality</a:t>
            </a:r>
          </a:p>
        </p:txBody>
      </p:sp>
      <p:pic>
        <p:nvPicPr>
          <p:cNvPr id="6" name="图片 5">
            <a:extLst>
              <a:ext uri="{FF2B5EF4-FFF2-40B4-BE49-F238E27FC236}">
                <a16:creationId xmlns:a16="http://schemas.microsoft.com/office/drawing/2014/main" id="{97CB4BF4-078E-9182-E8B1-61F898AB60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64979" y="2849556"/>
            <a:ext cx="3239386" cy="967817"/>
          </a:xfrm>
          <a:prstGeom prst="rect">
            <a:avLst/>
          </a:prstGeom>
        </p:spPr>
      </p:pic>
      <p:pic>
        <p:nvPicPr>
          <p:cNvPr id="10" name="图片 9">
            <a:extLst>
              <a:ext uri="{FF2B5EF4-FFF2-40B4-BE49-F238E27FC236}">
                <a16:creationId xmlns:a16="http://schemas.microsoft.com/office/drawing/2014/main" id="{35777A95-AA7D-88BD-9380-A75D57C477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34027" y="3817373"/>
            <a:ext cx="7889659" cy="2706744"/>
          </a:xfrm>
          <a:prstGeom prst="rect">
            <a:avLst/>
          </a:prstGeom>
        </p:spPr>
      </p:pic>
    </p:spTree>
    <p:extLst>
      <p:ext uri="{BB962C8B-B14F-4D97-AF65-F5344CB8AC3E}">
        <p14:creationId xmlns:p14="http://schemas.microsoft.com/office/powerpoint/2010/main" val="3072169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reeform 4"/>
          <p:cNvSpPr/>
          <p:nvPr/>
        </p:nvSpPr>
        <p:spPr>
          <a:xfrm>
            <a:off x="0" y="197964"/>
            <a:ext cx="4544704" cy="537327"/>
          </a:xfrm>
          <a:prstGeom prst="homePlate">
            <a:avLst/>
          </a:prstGeom>
          <a:solidFill>
            <a:schemeClr val="accent1"/>
          </a:solidFill>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60889" tIns="45014" rIns="60889" bIns="45014" numCol="1" spcCol="1270" anchor="ctr" anchorCtr="0">
            <a:noAutofit/>
          </a:bodyPr>
          <a:lstStyle/>
          <a:p>
            <a:pPr lvl="0" algn="ctr" defTabSz="1111250">
              <a:lnSpc>
                <a:spcPct val="90000"/>
              </a:lnSpc>
              <a:spcBef>
                <a:spcPct val="0"/>
              </a:spcBef>
              <a:spcAft>
                <a:spcPct val="35000"/>
              </a:spcAft>
            </a:pPr>
            <a:endParaRPr lang="en-US" sz="2400" kern="1200" dirty="0">
              <a:cs typeface="+mn-ea"/>
              <a:sym typeface="+mn-lt"/>
            </a:endParaRPr>
          </a:p>
        </p:txBody>
      </p:sp>
      <p:sp>
        <p:nvSpPr>
          <p:cNvPr id="8" name="文本框 7"/>
          <p:cNvSpPr txBox="1"/>
          <p:nvPr/>
        </p:nvSpPr>
        <p:spPr>
          <a:xfrm>
            <a:off x="206645" y="297350"/>
            <a:ext cx="4338059" cy="584775"/>
          </a:xfrm>
          <a:prstGeom prst="rect">
            <a:avLst/>
          </a:prstGeom>
          <a:noFill/>
        </p:spPr>
        <p:txBody>
          <a:bodyPr wrap="square" rtlCol="0">
            <a:spAutoFit/>
          </a:bodyPr>
          <a:lstStyle/>
          <a:p>
            <a:r>
              <a:rPr lang="en-US" altLang="zh-CN" sz="1600" b="1" spc="300" dirty="0">
                <a:solidFill>
                  <a:schemeClr val="bg1"/>
                </a:solidFill>
                <a:latin typeface="+mn-ea"/>
                <a:cs typeface="+mn-ea"/>
                <a:sym typeface="+mn-lt"/>
              </a:rPr>
              <a:t>4</a:t>
            </a:r>
            <a:r>
              <a:rPr lang="zh-CN" altLang="en-US" sz="1600" b="1" spc="300" dirty="0">
                <a:solidFill>
                  <a:schemeClr val="bg1"/>
                </a:solidFill>
                <a:latin typeface="+mn-ea"/>
                <a:cs typeface="+mn-ea"/>
                <a:sym typeface="+mn-lt"/>
              </a:rPr>
              <a:t>、</a:t>
            </a:r>
            <a:r>
              <a:rPr lang="en-US" altLang="zh-CN" sz="1600" b="1" spc="300" dirty="0">
                <a:solidFill>
                  <a:srgbClr val="FFFFFF"/>
                </a:solidFill>
                <a:latin typeface="微软雅黑" panose="020B0503020204020204" pitchFamily="34" charset="-122"/>
                <a:ea typeface="微软雅黑" panose="020B0503020204020204" pitchFamily="34" charset="-122"/>
              </a:rPr>
              <a:t>Experimental simulations  </a:t>
            </a:r>
            <a:endParaRPr lang="zh-CN" altLang="en-US" sz="1600" b="1" spc="300" dirty="0">
              <a:solidFill>
                <a:srgbClr val="FFFFFF"/>
              </a:solidFill>
              <a:latin typeface="微软雅黑" panose="020B0503020204020204" pitchFamily="34" charset="-122"/>
              <a:ea typeface="微软雅黑" panose="020B0503020204020204" pitchFamily="34" charset="-122"/>
            </a:endParaRPr>
          </a:p>
          <a:p>
            <a:endParaRPr lang="en-US" altLang="zh-CN" sz="1600" b="1" spc="300" dirty="0">
              <a:solidFill>
                <a:srgbClr val="FFFFFF"/>
              </a:solidFill>
              <a:latin typeface="微软雅黑" panose="020B0503020204020204" pitchFamily="34" charset="-122"/>
              <a:ea typeface="微软雅黑" panose="020B0503020204020204" pitchFamily="34" charset="-122"/>
            </a:endParaRPr>
          </a:p>
        </p:txBody>
      </p:sp>
      <p:sp>
        <p:nvSpPr>
          <p:cNvPr id="2" name="Rectangle 13">
            <a:extLst>
              <a:ext uri="{FF2B5EF4-FFF2-40B4-BE49-F238E27FC236}">
                <a16:creationId xmlns:a16="http://schemas.microsoft.com/office/drawing/2014/main" id="{0054A53A-3158-984D-92DE-AC0469909892}"/>
              </a:ext>
            </a:extLst>
          </p:cNvPr>
          <p:cNvSpPr/>
          <p:nvPr/>
        </p:nvSpPr>
        <p:spPr>
          <a:xfrm>
            <a:off x="5231642" y="213115"/>
            <a:ext cx="6960358" cy="5070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cs typeface="+mn-ea"/>
                <a:sym typeface="+mn-lt"/>
              </a:rPr>
              <a:t>（</a:t>
            </a:r>
            <a:r>
              <a:rPr lang="en-US" altLang="zh-CN" sz="2000" dirty="0">
                <a:cs typeface="+mn-ea"/>
                <a:sym typeface="+mn-lt"/>
              </a:rPr>
              <a:t>1</a:t>
            </a:r>
            <a:r>
              <a:rPr lang="zh-CN" altLang="en-US" sz="2000" dirty="0">
                <a:cs typeface="+mn-ea"/>
                <a:sym typeface="+mn-lt"/>
              </a:rPr>
              <a:t>）</a:t>
            </a:r>
            <a:r>
              <a:rPr lang="en-US" sz="2000" dirty="0">
                <a:cs typeface="+mn-ea"/>
                <a:sym typeface="+mn-lt"/>
              </a:rPr>
              <a:t>Removing users based on betweenness centrality</a:t>
            </a:r>
          </a:p>
        </p:txBody>
      </p:sp>
      <p:pic>
        <p:nvPicPr>
          <p:cNvPr id="5" name="图片 4">
            <a:extLst>
              <a:ext uri="{FF2B5EF4-FFF2-40B4-BE49-F238E27FC236}">
                <a16:creationId xmlns:a16="http://schemas.microsoft.com/office/drawing/2014/main" id="{5BB450AE-A205-0B48-C703-0AF67D6173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7487" y="1032872"/>
            <a:ext cx="10937026" cy="5527778"/>
          </a:xfrm>
          <a:prstGeom prst="rect">
            <a:avLst/>
          </a:prstGeom>
        </p:spPr>
      </p:pic>
      <p:pic>
        <p:nvPicPr>
          <p:cNvPr id="9" name="图片 8">
            <a:extLst>
              <a:ext uri="{FF2B5EF4-FFF2-40B4-BE49-F238E27FC236}">
                <a16:creationId xmlns:a16="http://schemas.microsoft.com/office/drawing/2014/main" id="{B865D561-AA46-F5BF-93B0-A699A8AC12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87858" y="1048025"/>
            <a:ext cx="8342365" cy="5254658"/>
          </a:xfrm>
          <a:prstGeom prst="rect">
            <a:avLst/>
          </a:prstGeom>
        </p:spPr>
      </p:pic>
      <p:sp>
        <p:nvSpPr>
          <p:cNvPr id="11" name="文本框 10">
            <a:extLst>
              <a:ext uri="{FF2B5EF4-FFF2-40B4-BE49-F238E27FC236}">
                <a16:creationId xmlns:a16="http://schemas.microsoft.com/office/drawing/2014/main" id="{345A2241-CB0F-73F7-13AF-ADBC84B60070}"/>
              </a:ext>
            </a:extLst>
          </p:cNvPr>
          <p:cNvSpPr txBox="1"/>
          <p:nvPr/>
        </p:nvSpPr>
        <p:spPr>
          <a:xfrm>
            <a:off x="9912498" y="2497540"/>
            <a:ext cx="1823874" cy="2031325"/>
          </a:xfrm>
          <a:prstGeom prst="rect">
            <a:avLst/>
          </a:prstGeom>
          <a:noFill/>
        </p:spPr>
        <p:txBody>
          <a:bodyPr wrap="square" rtlCol="0">
            <a:spAutoFit/>
          </a:bodyPr>
          <a:lstStyle/>
          <a:p>
            <a:r>
              <a:rPr lang="zh-CN" altLang="zh-CN" sz="1800" kern="100" dirty="0">
                <a:effectLst/>
                <a:latin typeface="+mn-ea"/>
                <a:cs typeface="Times New Roman" panose="02020603050405020304" pitchFamily="18" charset="0"/>
              </a:rPr>
              <a:t>网络平均毒性略有降低，为</a:t>
            </a:r>
            <a:r>
              <a:rPr lang="en-US" altLang="zh-CN" sz="1800" kern="100" dirty="0">
                <a:effectLst/>
                <a:latin typeface="+mn-ea"/>
                <a:cs typeface="Times New Roman" panose="02020603050405020304" pitchFamily="18" charset="0"/>
              </a:rPr>
              <a:t>0.720981759</a:t>
            </a:r>
            <a:r>
              <a:rPr lang="zh-CN" altLang="en-US" kern="100" dirty="0">
                <a:latin typeface="+mn-ea"/>
                <a:cs typeface="Times New Roman" panose="02020603050405020304" pitchFamily="18" charset="0"/>
              </a:rPr>
              <a:t>，</a:t>
            </a:r>
            <a:r>
              <a:rPr lang="zh-CN" altLang="zh-CN" sz="1800" kern="100" dirty="0">
                <a:effectLst/>
                <a:latin typeface="+mn-ea"/>
                <a:cs typeface="Times New Roman" panose="02020603050405020304" pitchFamily="18" charset="0"/>
              </a:rPr>
              <a:t>毒性评分较之前的</a:t>
            </a:r>
            <a:r>
              <a:rPr lang="en-US" altLang="zh-CN" sz="1800" kern="100" dirty="0">
                <a:effectLst/>
                <a:latin typeface="+mn-ea"/>
                <a:cs typeface="Times New Roman" panose="02020603050405020304" pitchFamily="18" charset="0"/>
              </a:rPr>
              <a:t>0.72249617</a:t>
            </a:r>
            <a:r>
              <a:rPr lang="zh-CN" altLang="zh-CN" sz="1800" kern="100" dirty="0">
                <a:effectLst/>
                <a:latin typeface="+mn-ea"/>
                <a:cs typeface="Times New Roman" panose="02020603050405020304" pitchFamily="18" charset="0"/>
              </a:rPr>
              <a:t>降低了</a:t>
            </a:r>
            <a:r>
              <a:rPr lang="en-US" altLang="zh-CN" sz="1800" kern="100" dirty="0">
                <a:effectLst/>
                <a:latin typeface="+mn-ea"/>
                <a:cs typeface="Times New Roman" panose="02020603050405020304" pitchFamily="18" charset="0"/>
              </a:rPr>
              <a:t>0.21%</a:t>
            </a:r>
            <a:r>
              <a:rPr lang="zh-CN" altLang="zh-CN" sz="1800" kern="100" dirty="0">
                <a:effectLst/>
                <a:latin typeface="+mn-ea"/>
                <a:cs typeface="Times New Roman" panose="02020603050405020304" pitchFamily="18" charset="0"/>
              </a:rPr>
              <a:t>。</a:t>
            </a:r>
          </a:p>
          <a:p>
            <a:endParaRPr lang="zh-CN" altLang="en-US" dirty="0">
              <a:latin typeface="+mn-ea"/>
            </a:endParaRPr>
          </a:p>
        </p:txBody>
      </p:sp>
    </p:spTree>
    <p:extLst>
      <p:ext uri="{BB962C8B-B14F-4D97-AF65-F5344CB8AC3E}">
        <p14:creationId xmlns:p14="http://schemas.microsoft.com/office/powerpoint/2010/main" val="1565022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9"/>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846162" y="1524539"/>
            <a:ext cx="10265391" cy="2028184"/>
          </a:xfrm>
          <a:prstGeom prst="rect">
            <a:avLst/>
          </a:prstGeom>
          <a:noFill/>
        </p:spPr>
        <p:txBody>
          <a:bodyPr wrap="square" rtlCol="0">
            <a:spAutoFit/>
          </a:bodyPr>
          <a:lstStyle>
            <a:defPPr>
              <a:defRPr lang="zh-CN"/>
            </a:defPPr>
            <a:lvl1pPr algn="ctr">
              <a:defRPr sz="1600">
                <a:solidFill>
                  <a:schemeClr val="tx1">
                    <a:lumMod val="65000"/>
                    <a:lumOff val="35000"/>
                  </a:schemeClr>
                </a:solidFill>
                <a:latin typeface="+mj-lt"/>
              </a:defRPr>
            </a:lvl1pPr>
          </a:lstStyle>
          <a:p>
            <a:pPr algn="l" defTabSz="1216660">
              <a:lnSpc>
                <a:spcPct val="120000"/>
              </a:lnSpc>
              <a:spcBef>
                <a:spcPct val="20000"/>
              </a:spcBef>
            </a:pPr>
            <a:r>
              <a:rPr lang="en-US" altLang="zh-CN" sz="2000" dirty="0">
                <a:solidFill>
                  <a:schemeClr val="tx1"/>
                </a:solidFill>
                <a:latin typeface="+mn-lt"/>
                <a:cs typeface="+mn-ea"/>
                <a:sym typeface="+mn-lt"/>
              </a:rPr>
              <a:t>PageRank (PR)</a:t>
            </a:r>
            <a:r>
              <a:rPr lang="zh-CN" altLang="en-US" sz="2000" dirty="0">
                <a:solidFill>
                  <a:schemeClr val="tx1"/>
                </a:solidFill>
                <a:latin typeface="+mn-lt"/>
                <a:cs typeface="+mn-ea"/>
                <a:sym typeface="+mn-lt"/>
              </a:rPr>
              <a:t>是谷歌搜索在搜索引擎结果中对网页进行排名的一种算法，是衡量网站页面重要性的一种方法。</a:t>
            </a:r>
          </a:p>
          <a:p>
            <a:pPr algn="l" defTabSz="1216660">
              <a:lnSpc>
                <a:spcPct val="120000"/>
              </a:lnSpc>
              <a:spcBef>
                <a:spcPct val="20000"/>
              </a:spcBef>
            </a:pPr>
            <a:r>
              <a:rPr lang="en-US" altLang="zh-CN" sz="2000" dirty="0">
                <a:solidFill>
                  <a:schemeClr val="tx1"/>
                </a:solidFill>
                <a:latin typeface="+mn-lt"/>
                <a:cs typeface="+mn-ea"/>
                <a:sym typeface="+mn-lt"/>
              </a:rPr>
              <a:t>PageRank</a:t>
            </a:r>
            <a:r>
              <a:rPr lang="zh-CN" altLang="en-US" sz="2000" dirty="0">
                <a:solidFill>
                  <a:schemeClr val="tx1"/>
                </a:solidFill>
                <a:latin typeface="+mn-lt"/>
                <a:cs typeface="+mn-ea"/>
                <a:sym typeface="+mn-lt"/>
              </a:rPr>
              <a:t>的工作原理是通过计算页面链接的数量和质量来确定网站的重要性的粗略估计。潜在的假设是，更重要的网站可能从其他网站接收更多的链接。</a:t>
            </a:r>
            <a:endParaRPr lang="en-US" altLang="zh-CN" sz="2000" dirty="0">
              <a:solidFill>
                <a:schemeClr val="tx1"/>
              </a:solidFill>
              <a:latin typeface="+mn-lt"/>
              <a:cs typeface="+mn-ea"/>
              <a:sym typeface="+mn-lt"/>
            </a:endParaRPr>
          </a:p>
          <a:p>
            <a:pPr algn="l" defTabSz="1216660">
              <a:lnSpc>
                <a:spcPct val="120000"/>
              </a:lnSpc>
              <a:spcBef>
                <a:spcPct val="20000"/>
              </a:spcBef>
            </a:pPr>
            <a:r>
              <a:rPr lang="en-US" altLang="zh-CN" sz="2000" dirty="0">
                <a:solidFill>
                  <a:schemeClr val="tx1"/>
                </a:solidFill>
                <a:latin typeface="+mn-lt"/>
                <a:cs typeface="+mn-ea"/>
                <a:sym typeface="+mn-lt"/>
              </a:rPr>
              <a:t>PageRank</a:t>
            </a:r>
            <a:r>
              <a:rPr lang="zh-CN" altLang="en-US" sz="2000" dirty="0">
                <a:solidFill>
                  <a:schemeClr val="tx1"/>
                </a:solidFill>
                <a:latin typeface="+mn-lt"/>
                <a:cs typeface="+mn-ea"/>
                <a:sym typeface="+mn-lt"/>
              </a:rPr>
              <a:t>满足以下等式</a:t>
            </a:r>
            <a:r>
              <a:rPr lang="en-US" altLang="zh-CN" sz="2000" dirty="0">
                <a:solidFill>
                  <a:schemeClr val="tx1"/>
                </a:solidFill>
                <a:latin typeface="+mn-lt"/>
                <a:cs typeface="+mn-ea"/>
                <a:sym typeface="+mn-lt"/>
              </a:rPr>
              <a:t>:</a:t>
            </a:r>
            <a:endParaRPr lang="zh-CN" altLang="en-US" sz="2000" dirty="0">
              <a:solidFill>
                <a:schemeClr val="tx1"/>
              </a:solidFill>
              <a:latin typeface="+mn-lt"/>
              <a:cs typeface="+mn-ea"/>
              <a:sym typeface="+mn-lt"/>
            </a:endParaRPr>
          </a:p>
        </p:txBody>
      </p:sp>
      <p:sp>
        <p:nvSpPr>
          <p:cNvPr id="7" name="Freeform 4"/>
          <p:cNvSpPr/>
          <p:nvPr/>
        </p:nvSpPr>
        <p:spPr>
          <a:xfrm>
            <a:off x="0" y="197964"/>
            <a:ext cx="4544704" cy="537327"/>
          </a:xfrm>
          <a:prstGeom prst="homePlate">
            <a:avLst/>
          </a:prstGeom>
          <a:solidFill>
            <a:schemeClr val="accent1"/>
          </a:solidFill>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60889" tIns="45014" rIns="60889" bIns="45014" numCol="1" spcCol="1270" anchor="ctr" anchorCtr="0">
            <a:noAutofit/>
          </a:bodyPr>
          <a:lstStyle/>
          <a:p>
            <a:pPr lvl="0" algn="ctr" defTabSz="1111250">
              <a:lnSpc>
                <a:spcPct val="90000"/>
              </a:lnSpc>
              <a:spcBef>
                <a:spcPct val="0"/>
              </a:spcBef>
              <a:spcAft>
                <a:spcPct val="35000"/>
              </a:spcAft>
            </a:pPr>
            <a:endParaRPr lang="en-US" sz="2400" kern="1200" dirty="0">
              <a:cs typeface="+mn-ea"/>
              <a:sym typeface="+mn-lt"/>
            </a:endParaRPr>
          </a:p>
        </p:txBody>
      </p:sp>
      <p:sp>
        <p:nvSpPr>
          <p:cNvPr id="8" name="文本框 7"/>
          <p:cNvSpPr txBox="1"/>
          <p:nvPr/>
        </p:nvSpPr>
        <p:spPr>
          <a:xfrm>
            <a:off x="206645" y="297350"/>
            <a:ext cx="4338059" cy="584775"/>
          </a:xfrm>
          <a:prstGeom prst="rect">
            <a:avLst/>
          </a:prstGeom>
          <a:noFill/>
        </p:spPr>
        <p:txBody>
          <a:bodyPr wrap="square" rtlCol="0">
            <a:spAutoFit/>
          </a:bodyPr>
          <a:lstStyle/>
          <a:p>
            <a:r>
              <a:rPr lang="en-US" altLang="zh-CN" sz="1600" b="1" spc="300" dirty="0">
                <a:solidFill>
                  <a:schemeClr val="bg1"/>
                </a:solidFill>
                <a:latin typeface="+mn-ea"/>
                <a:cs typeface="+mn-ea"/>
                <a:sym typeface="+mn-lt"/>
              </a:rPr>
              <a:t>4</a:t>
            </a:r>
            <a:r>
              <a:rPr lang="zh-CN" altLang="en-US" sz="1600" b="1" spc="300" dirty="0">
                <a:solidFill>
                  <a:schemeClr val="bg1"/>
                </a:solidFill>
                <a:latin typeface="+mn-ea"/>
                <a:cs typeface="+mn-ea"/>
                <a:sym typeface="+mn-lt"/>
              </a:rPr>
              <a:t>、</a:t>
            </a:r>
            <a:r>
              <a:rPr lang="en-US" altLang="zh-CN" sz="1600" b="1" spc="300" dirty="0">
                <a:solidFill>
                  <a:srgbClr val="FFFFFF"/>
                </a:solidFill>
                <a:latin typeface="微软雅黑" panose="020B0503020204020204" pitchFamily="34" charset="-122"/>
                <a:ea typeface="微软雅黑" panose="020B0503020204020204" pitchFamily="34" charset="-122"/>
              </a:rPr>
              <a:t>Experimental simulations  </a:t>
            </a:r>
            <a:endParaRPr lang="zh-CN" altLang="en-US" sz="1600" b="1" spc="300" dirty="0">
              <a:solidFill>
                <a:srgbClr val="FFFFFF"/>
              </a:solidFill>
              <a:latin typeface="微软雅黑" panose="020B0503020204020204" pitchFamily="34" charset="-122"/>
              <a:ea typeface="微软雅黑" panose="020B0503020204020204" pitchFamily="34" charset="-122"/>
            </a:endParaRPr>
          </a:p>
          <a:p>
            <a:endParaRPr lang="en-US" altLang="zh-CN" sz="1600" b="1" spc="300" dirty="0">
              <a:solidFill>
                <a:srgbClr val="FFFFFF"/>
              </a:solidFill>
              <a:latin typeface="微软雅黑" panose="020B0503020204020204" pitchFamily="34" charset="-122"/>
              <a:ea typeface="微软雅黑" panose="020B0503020204020204" pitchFamily="34" charset="-122"/>
            </a:endParaRPr>
          </a:p>
        </p:txBody>
      </p:sp>
      <p:sp>
        <p:nvSpPr>
          <p:cNvPr id="2" name="Rectangle 13">
            <a:extLst>
              <a:ext uri="{FF2B5EF4-FFF2-40B4-BE49-F238E27FC236}">
                <a16:creationId xmlns:a16="http://schemas.microsoft.com/office/drawing/2014/main" id="{0054A53A-3158-984D-92DE-AC0469909892}"/>
              </a:ext>
            </a:extLst>
          </p:cNvPr>
          <p:cNvSpPr/>
          <p:nvPr/>
        </p:nvSpPr>
        <p:spPr>
          <a:xfrm>
            <a:off x="5231642" y="213115"/>
            <a:ext cx="6960358" cy="5070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cs typeface="+mn-ea"/>
                <a:sym typeface="+mn-lt"/>
              </a:rPr>
              <a:t>（</a:t>
            </a:r>
            <a:r>
              <a:rPr lang="en-US" altLang="zh-CN" sz="2000" dirty="0">
                <a:cs typeface="+mn-ea"/>
                <a:sym typeface="+mn-lt"/>
              </a:rPr>
              <a:t>2</a:t>
            </a:r>
            <a:r>
              <a:rPr lang="zh-CN" altLang="en-US" sz="2000" dirty="0">
                <a:cs typeface="+mn-ea"/>
                <a:sym typeface="+mn-lt"/>
              </a:rPr>
              <a:t>）</a:t>
            </a:r>
            <a:r>
              <a:rPr lang="en-US" sz="2000" dirty="0">
                <a:cs typeface="+mn-ea"/>
                <a:sym typeface="+mn-lt"/>
              </a:rPr>
              <a:t>Removing users based on PageRank centrality </a:t>
            </a:r>
          </a:p>
        </p:txBody>
      </p:sp>
      <p:pic>
        <p:nvPicPr>
          <p:cNvPr id="5" name="图片 4">
            <a:extLst>
              <a:ext uri="{FF2B5EF4-FFF2-40B4-BE49-F238E27FC236}">
                <a16:creationId xmlns:a16="http://schemas.microsoft.com/office/drawing/2014/main" id="{E43ADFF6-AC40-01C6-CBDA-DBB349BA5341}"/>
              </a:ext>
            </a:extLst>
          </p:cNvPr>
          <p:cNvPicPr>
            <a:picLocks noChangeAspect="1"/>
          </p:cNvPicPr>
          <p:nvPr/>
        </p:nvPicPr>
        <p:blipFill rotWithShape="1">
          <a:blip r:embed="rId2">
            <a:extLst>
              <a:ext uri="{28A0092B-C50C-407E-A947-70E740481C1C}">
                <a14:useLocalDpi xmlns:a14="http://schemas.microsoft.com/office/drawing/2010/main" val="0"/>
              </a:ext>
            </a:extLst>
          </a:blip>
          <a:srcRect l="4235" t="15856" r="2283" b="6692"/>
          <a:stretch/>
        </p:blipFill>
        <p:spPr>
          <a:xfrm>
            <a:off x="3956115" y="3479218"/>
            <a:ext cx="4279769" cy="963515"/>
          </a:xfrm>
          <a:prstGeom prst="rect">
            <a:avLst/>
          </a:prstGeom>
        </p:spPr>
      </p:pic>
      <p:sp>
        <p:nvSpPr>
          <p:cNvPr id="15" name="文本框 14">
            <a:extLst>
              <a:ext uri="{FF2B5EF4-FFF2-40B4-BE49-F238E27FC236}">
                <a16:creationId xmlns:a16="http://schemas.microsoft.com/office/drawing/2014/main" id="{2567ECAD-A881-F29F-9157-C48BC85F7AF7}"/>
              </a:ext>
            </a:extLst>
          </p:cNvPr>
          <p:cNvSpPr txBox="1"/>
          <p:nvPr/>
        </p:nvSpPr>
        <p:spPr>
          <a:xfrm>
            <a:off x="997309" y="4779806"/>
            <a:ext cx="9265807" cy="400110"/>
          </a:xfrm>
          <a:prstGeom prst="rect">
            <a:avLst/>
          </a:prstGeom>
          <a:noFill/>
        </p:spPr>
        <p:txBody>
          <a:bodyPr wrap="square" rtlCol="0">
            <a:spAutoFit/>
          </a:bodyPr>
          <a:lstStyle/>
          <a:p>
            <a:r>
              <a:rPr lang="zh-CN" altLang="en-US" sz="2000" dirty="0"/>
              <a:t>式中                                   为节点</a:t>
            </a:r>
            <a:r>
              <a:rPr lang="en-US" altLang="zh-CN" sz="2000" dirty="0"/>
              <a:t>j</a:t>
            </a:r>
            <a:r>
              <a:rPr lang="zh-CN" altLang="en-US" sz="2000" dirty="0"/>
              <a:t>的邻居数</a:t>
            </a:r>
            <a:r>
              <a:rPr lang="en-US" altLang="zh-CN" sz="2000" dirty="0"/>
              <a:t>(</a:t>
            </a:r>
            <a:r>
              <a:rPr lang="zh-CN" altLang="en-US" sz="2000" dirty="0"/>
              <a:t>或有向图中出站链路数</a:t>
            </a:r>
            <a:r>
              <a:rPr lang="en-US" altLang="zh-CN" sz="2000" dirty="0"/>
              <a:t>)</a:t>
            </a:r>
            <a:endParaRPr lang="zh-CN" altLang="en-US" sz="2000" dirty="0"/>
          </a:p>
        </p:txBody>
      </p:sp>
      <p:pic>
        <p:nvPicPr>
          <p:cNvPr id="16" name="图片 15">
            <a:extLst>
              <a:ext uri="{FF2B5EF4-FFF2-40B4-BE49-F238E27FC236}">
                <a16:creationId xmlns:a16="http://schemas.microsoft.com/office/drawing/2014/main" id="{EA16CCE8-4494-C332-E8C0-1C4E98A11B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8884" y="4601243"/>
            <a:ext cx="1824250" cy="757236"/>
          </a:xfrm>
          <a:prstGeom prst="rect">
            <a:avLst/>
          </a:prstGeom>
        </p:spPr>
      </p:pic>
    </p:spTree>
    <p:extLst>
      <p:ext uri="{BB962C8B-B14F-4D97-AF65-F5344CB8AC3E}">
        <p14:creationId xmlns:p14="http://schemas.microsoft.com/office/powerpoint/2010/main" val="6784177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rgbClr val="EAE9E9"/>
            </a:gs>
            <a:gs pos="74000">
              <a:schemeClr val="accent1">
                <a:lumMod val="45000"/>
                <a:lumOff val="55000"/>
              </a:schemeClr>
            </a:gs>
            <a:gs pos="83000">
              <a:schemeClr val="accent1">
                <a:lumMod val="45000"/>
                <a:lumOff val="55000"/>
              </a:schemeClr>
            </a:gs>
            <a:gs pos="100000">
              <a:schemeClr val="accent1">
                <a:lumMod val="30000"/>
                <a:lumOff val="70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1" name="矩形 20"/>
          <p:cNvSpPr/>
          <p:nvPr/>
        </p:nvSpPr>
        <p:spPr>
          <a:xfrm>
            <a:off x="0" y="3412694"/>
            <a:ext cx="12188198" cy="3489986"/>
          </a:xfrm>
          <a:prstGeom prst="rect">
            <a:avLst/>
          </a:prstGeom>
          <a:solidFill>
            <a:srgbClr val="E253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Rectangle 6"/>
          <p:cNvSpPr>
            <a:spLocks noChangeArrowheads="1"/>
          </p:cNvSpPr>
          <p:nvPr/>
        </p:nvSpPr>
        <p:spPr bwMode="auto">
          <a:xfrm>
            <a:off x="-355482" y="0"/>
            <a:ext cx="12960311" cy="36180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7" name="Freeform 9"/>
          <p:cNvSpPr/>
          <p:nvPr/>
        </p:nvSpPr>
        <p:spPr bwMode="auto">
          <a:xfrm>
            <a:off x="4361741" y="2230452"/>
            <a:ext cx="6914002" cy="1387623"/>
          </a:xfrm>
          <a:custGeom>
            <a:avLst/>
            <a:gdLst>
              <a:gd name="T0" fmla="*/ 844 w 849"/>
              <a:gd name="T1" fmla="*/ 54 h 183"/>
              <a:gd name="T2" fmla="*/ 844 w 849"/>
              <a:gd name="T3" fmla="*/ 183 h 183"/>
              <a:gd name="T4" fmla="*/ 849 w 849"/>
              <a:gd name="T5" fmla="*/ 183 h 183"/>
              <a:gd name="T6" fmla="*/ 849 w 849"/>
              <a:gd name="T7" fmla="*/ 54 h 183"/>
              <a:gd name="T8" fmla="*/ 795 w 849"/>
              <a:gd name="T9" fmla="*/ 0 h 183"/>
              <a:gd name="T10" fmla="*/ 0 w 849"/>
              <a:gd name="T11" fmla="*/ 0 h 183"/>
              <a:gd name="T12" fmla="*/ 0 w 849"/>
              <a:gd name="T13" fmla="*/ 5 h 183"/>
              <a:gd name="T14" fmla="*/ 795 w 849"/>
              <a:gd name="T15" fmla="*/ 5 h 183"/>
              <a:gd name="T16" fmla="*/ 844 w 849"/>
              <a:gd name="T17" fmla="*/ 54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9" h="183">
                <a:moveTo>
                  <a:pt x="844" y="54"/>
                </a:moveTo>
                <a:cubicBezTo>
                  <a:pt x="844" y="183"/>
                  <a:pt x="844" y="183"/>
                  <a:pt x="844" y="183"/>
                </a:cubicBezTo>
                <a:cubicBezTo>
                  <a:pt x="849" y="183"/>
                  <a:pt x="849" y="183"/>
                  <a:pt x="849" y="183"/>
                </a:cubicBezTo>
                <a:cubicBezTo>
                  <a:pt x="849" y="54"/>
                  <a:pt x="849" y="54"/>
                  <a:pt x="849" y="54"/>
                </a:cubicBezTo>
                <a:cubicBezTo>
                  <a:pt x="849" y="24"/>
                  <a:pt x="825" y="0"/>
                  <a:pt x="795" y="0"/>
                </a:cubicBezTo>
                <a:cubicBezTo>
                  <a:pt x="0" y="0"/>
                  <a:pt x="0" y="0"/>
                  <a:pt x="0" y="0"/>
                </a:cubicBezTo>
                <a:cubicBezTo>
                  <a:pt x="0" y="5"/>
                  <a:pt x="0" y="5"/>
                  <a:pt x="0" y="5"/>
                </a:cubicBezTo>
                <a:cubicBezTo>
                  <a:pt x="795" y="5"/>
                  <a:pt x="795" y="5"/>
                  <a:pt x="795" y="5"/>
                </a:cubicBezTo>
                <a:cubicBezTo>
                  <a:pt x="822" y="5"/>
                  <a:pt x="844" y="27"/>
                  <a:pt x="844" y="54"/>
                </a:cubicBezTo>
                <a:close/>
              </a:path>
            </a:pathLst>
          </a:custGeom>
          <a:solidFill>
            <a:srgbClr val="E2534F"/>
          </a:solidFill>
          <a:ln>
            <a:noFill/>
          </a:ln>
        </p:spPr>
        <p:txBody>
          <a:bodyPr vert="horz" wrap="square" lIns="91440" tIns="45720" rIns="91440" bIns="45720" numCol="1" anchor="t" anchorCtr="0" compatLnSpc="1"/>
          <a:lstStyle/>
          <a:p>
            <a:endParaRPr lang="zh-CN" altLang="en-US"/>
          </a:p>
        </p:txBody>
      </p:sp>
      <p:sp>
        <p:nvSpPr>
          <p:cNvPr id="8" name="Freeform 10"/>
          <p:cNvSpPr/>
          <p:nvPr/>
        </p:nvSpPr>
        <p:spPr bwMode="auto">
          <a:xfrm>
            <a:off x="6723795" y="3618076"/>
            <a:ext cx="4551948" cy="2586171"/>
          </a:xfrm>
          <a:custGeom>
            <a:avLst/>
            <a:gdLst>
              <a:gd name="T0" fmla="*/ 554 w 559"/>
              <a:gd name="T1" fmla="*/ 287 h 341"/>
              <a:gd name="T2" fmla="*/ 554 w 559"/>
              <a:gd name="T3" fmla="*/ 0 h 341"/>
              <a:gd name="T4" fmla="*/ 559 w 559"/>
              <a:gd name="T5" fmla="*/ 0 h 341"/>
              <a:gd name="T6" fmla="*/ 559 w 559"/>
              <a:gd name="T7" fmla="*/ 287 h 341"/>
              <a:gd name="T8" fmla="*/ 505 w 559"/>
              <a:gd name="T9" fmla="*/ 341 h 341"/>
              <a:gd name="T10" fmla="*/ 0 w 559"/>
              <a:gd name="T11" fmla="*/ 341 h 341"/>
              <a:gd name="T12" fmla="*/ 0 w 559"/>
              <a:gd name="T13" fmla="*/ 336 h 341"/>
              <a:gd name="T14" fmla="*/ 505 w 559"/>
              <a:gd name="T15" fmla="*/ 336 h 341"/>
              <a:gd name="T16" fmla="*/ 554 w 559"/>
              <a:gd name="T17" fmla="*/ 287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9" h="341">
                <a:moveTo>
                  <a:pt x="554" y="287"/>
                </a:moveTo>
                <a:cubicBezTo>
                  <a:pt x="554" y="0"/>
                  <a:pt x="554" y="0"/>
                  <a:pt x="554" y="0"/>
                </a:cubicBezTo>
                <a:cubicBezTo>
                  <a:pt x="559" y="0"/>
                  <a:pt x="559" y="0"/>
                  <a:pt x="559" y="0"/>
                </a:cubicBezTo>
                <a:cubicBezTo>
                  <a:pt x="559" y="287"/>
                  <a:pt x="559" y="287"/>
                  <a:pt x="559" y="287"/>
                </a:cubicBezTo>
                <a:cubicBezTo>
                  <a:pt x="559" y="316"/>
                  <a:pt x="535" y="341"/>
                  <a:pt x="505" y="341"/>
                </a:cubicBezTo>
                <a:cubicBezTo>
                  <a:pt x="0" y="341"/>
                  <a:pt x="0" y="341"/>
                  <a:pt x="0" y="341"/>
                </a:cubicBezTo>
                <a:cubicBezTo>
                  <a:pt x="0" y="336"/>
                  <a:pt x="0" y="336"/>
                  <a:pt x="0" y="336"/>
                </a:cubicBezTo>
                <a:cubicBezTo>
                  <a:pt x="505" y="336"/>
                  <a:pt x="505" y="336"/>
                  <a:pt x="505" y="336"/>
                </a:cubicBezTo>
                <a:cubicBezTo>
                  <a:pt x="532" y="336"/>
                  <a:pt x="554" y="314"/>
                  <a:pt x="554" y="287"/>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 name="Freeform 11"/>
          <p:cNvSpPr/>
          <p:nvPr/>
        </p:nvSpPr>
        <p:spPr bwMode="auto">
          <a:xfrm>
            <a:off x="966718" y="0"/>
            <a:ext cx="3395023" cy="2268908"/>
          </a:xfrm>
          <a:custGeom>
            <a:avLst/>
            <a:gdLst>
              <a:gd name="T0" fmla="*/ 417 w 417"/>
              <a:gd name="T1" fmla="*/ 299 h 299"/>
              <a:gd name="T2" fmla="*/ 54 w 417"/>
              <a:gd name="T3" fmla="*/ 299 h 299"/>
              <a:gd name="T4" fmla="*/ 0 w 417"/>
              <a:gd name="T5" fmla="*/ 245 h 299"/>
              <a:gd name="T6" fmla="*/ 0 w 417"/>
              <a:gd name="T7" fmla="*/ 0 h 299"/>
              <a:gd name="T8" fmla="*/ 5 w 417"/>
              <a:gd name="T9" fmla="*/ 0 h 299"/>
              <a:gd name="T10" fmla="*/ 5 w 417"/>
              <a:gd name="T11" fmla="*/ 245 h 299"/>
              <a:gd name="T12" fmla="*/ 54 w 417"/>
              <a:gd name="T13" fmla="*/ 294 h 299"/>
              <a:gd name="T14" fmla="*/ 417 w 417"/>
              <a:gd name="T15" fmla="*/ 294 h 299"/>
              <a:gd name="T16" fmla="*/ 417 w 417"/>
              <a:gd name="T17" fmla="*/ 299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7" h="299">
                <a:moveTo>
                  <a:pt x="417" y="299"/>
                </a:moveTo>
                <a:cubicBezTo>
                  <a:pt x="54" y="299"/>
                  <a:pt x="54" y="299"/>
                  <a:pt x="54" y="299"/>
                </a:cubicBezTo>
                <a:cubicBezTo>
                  <a:pt x="24" y="299"/>
                  <a:pt x="0" y="275"/>
                  <a:pt x="0" y="245"/>
                </a:cubicBezTo>
                <a:cubicBezTo>
                  <a:pt x="0" y="0"/>
                  <a:pt x="0" y="0"/>
                  <a:pt x="0" y="0"/>
                </a:cubicBezTo>
                <a:cubicBezTo>
                  <a:pt x="5" y="0"/>
                  <a:pt x="5" y="0"/>
                  <a:pt x="5" y="0"/>
                </a:cubicBezTo>
                <a:cubicBezTo>
                  <a:pt x="5" y="245"/>
                  <a:pt x="5" y="245"/>
                  <a:pt x="5" y="245"/>
                </a:cubicBezTo>
                <a:cubicBezTo>
                  <a:pt x="5" y="272"/>
                  <a:pt x="27" y="294"/>
                  <a:pt x="54" y="294"/>
                </a:cubicBezTo>
                <a:cubicBezTo>
                  <a:pt x="417" y="294"/>
                  <a:pt x="417" y="294"/>
                  <a:pt x="417" y="294"/>
                </a:cubicBezTo>
                <a:lnTo>
                  <a:pt x="417" y="299"/>
                </a:lnTo>
                <a:close/>
              </a:path>
            </a:pathLst>
          </a:custGeom>
          <a:solidFill>
            <a:srgbClr val="E2534F"/>
          </a:solidFill>
          <a:ln>
            <a:noFill/>
          </a:ln>
        </p:spPr>
        <p:txBody>
          <a:bodyPr vert="horz" wrap="square" lIns="91440" tIns="45720" rIns="91440" bIns="45720" numCol="1" anchor="t" anchorCtr="0" compatLnSpc="1"/>
          <a:lstStyle/>
          <a:p>
            <a:endParaRPr lang="zh-CN" altLang="en-US"/>
          </a:p>
        </p:txBody>
      </p:sp>
      <p:sp>
        <p:nvSpPr>
          <p:cNvPr id="10" name="Freeform 12"/>
          <p:cNvSpPr/>
          <p:nvPr/>
        </p:nvSpPr>
        <p:spPr bwMode="auto">
          <a:xfrm>
            <a:off x="5208775" y="0"/>
            <a:ext cx="3395023" cy="6204247"/>
          </a:xfrm>
          <a:custGeom>
            <a:avLst/>
            <a:gdLst>
              <a:gd name="T0" fmla="*/ 417 w 417"/>
              <a:gd name="T1" fmla="*/ 818 h 818"/>
              <a:gd name="T2" fmla="*/ 54 w 417"/>
              <a:gd name="T3" fmla="*/ 818 h 818"/>
              <a:gd name="T4" fmla="*/ 0 w 417"/>
              <a:gd name="T5" fmla="*/ 764 h 818"/>
              <a:gd name="T6" fmla="*/ 0 w 417"/>
              <a:gd name="T7" fmla="*/ 0 h 818"/>
              <a:gd name="T8" fmla="*/ 5 w 417"/>
              <a:gd name="T9" fmla="*/ 0 h 818"/>
              <a:gd name="T10" fmla="*/ 5 w 417"/>
              <a:gd name="T11" fmla="*/ 764 h 818"/>
              <a:gd name="T12" fmla="*/ 54 w 417"/>
              <a:gd name="T13" fmla="*/ 813 h 818"/>
              <a:gd name="T14" fmla="*/ 417 w 417"/>
              <a:gd name="T15" fmla="*/ 813 h 818"/>
              <a:gd name="T16" fmla="*/ 417 w 417"/>
              <a:gd name="T17" fmla="*/ 818 h 8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7" h="818">
                <a:moveTo>
                  <a:pt x="417" y="818"/>
                </a:moveTo>
                <a:cubicBezTo>
                  <a:pt x="54" y="818"/>
                  <a:pt x="54" y="818"/>
                  <a:pt x="54" y="818"/>
                </a:cubicBezTo>
                <a:cubicBezTo>
                  <a:pt x="24" y="818"/>
                  <a:pt x="0" y="793"/>
                  <a:pt x="0" y="764"/>
                </a:cubicBezTo>
                <a:cubicBezTo>
                  <a:pt x="0" y="0"/>
                  <a:pt x="0" y="0"/>
                  <a:pt x="0" y="0"/>
                </a:cubicBezTo>
                <a:cubicBezTo>
                  <a:pt x="5" y="0"/>
                  <a:pt x="5" y="0"/>
                  <a:pt x="5" y="0"/>
                </a:cubicBezTo>
                <a:cubicBezTo>
                  <a:pt x="5" y="764"/>
                  <a:pt x="5" y="764"/>
                  <a:pt x="5" y="764"/>
                </a:cubicBezTo>
                <a:cubicBezTo>
                  <a:pt x="5" y="791"/>
                  <a:pt x="27" y="813"/>
                  <a:pt x="54" y="813"/>
                </a:cubicBezTo>
                <a:cubicBezTo>
                  <a:pt x="417" y="813"/>
                  <a:pt x="417" y="813"/>
                  <a:pt x="417" y="813"/>
                </a:cubicBezTo>
                <a:lnTo>
                  <a:pt x="417" y="81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 name="Freeform 13"/>
          <p:cNvSpPr/>
          <p:nvPr/>
        </p:nvSpPr>
        <p:spPr bwMode="auto">
          <a:xfrm>
            <a:off x="5136467" y="2147131"/>
            <a:ext cx="185934" cy="195485"/>
          </a:xfrm>
          <a:custGeom>
            <a:avLst/>
            <a:gdLst>
              <a:gd name="T0" fmla="*/ 28 w 54"/>
              <a:gd name="T1" fmla="*/ 0 h 61"/>
              <a:gd name="T2" fmla="*/ 0 w 54"/>
              <a:gd name="T3" fmla="*/ 14 h 61"/>
              <a:gd name="T4" fmla="*/ 0 w 54"/>
              <a:gd name="T5" fmla="*/ 47 h 61"/>
              <a:gd name="T6" fmla="*/ 28 w 54"/>
              <a:gd name="T7" fmla="*/ 61 h 61"/>
              <a:gd name="T8" fmla="*/ 54 w 54"/>
              <a:gd name="T9" fmla="*/ 47 h 61"/>
              <a:gd name="T10" fmla="*/ 54 w 54"/>
              <a:gd name="T11" fmla="*/ 14 h 61"/>
              <a:gd name="T12" fmla="*/ 28 w 54"/>
              <a:gd name="T13" fmla="*/ 0 h 61"/>
            </a:gdLst>
            <a:ahLst/>
            <a:cxnLst>
              <a:cxn ang="0">
                <a:pos x="T0" y="T1"/>
              </a:cxn>
              <a:cxn ang="0">
                <a:pos x="T2" y="T3"/>
              </a:cxn>
              <a:cxn ang="0">
                <a:pos x="T4" y="T5"/>
              </a:cxn>
              <a:cxn ang="0">
                <a:pos x="T6" y="T7"/>
              </a:cxn>
              <a:cxn ang="0">
                <a:pos x="T8" y="T9"/>
              </a:cxn>
              <a:cxn ang="0">
                <a:pos x="T10" y="T11"/>
              </a:cxn>
              <a:cxn ang="0">
                <a:pos x="T12" y="T13"/>
              </a:cxn>
            </a:cxnLst>
            <a:rect l="0" t="0" r="r" b="b"/>
            <a:pathLst>
              <a:path w="54" h="61">
                <a:moveTo>
                  <a:pt x="28" y="0"/>
                </a:moveTo>
                <a:lnTo>
                  <a:pt x="0" y="14"/>
                </a:lnTo>
                <a:lnTo>
                  <a:pt x="0" y="47"/>
                </a:lnTo>
                <a:lnTo>
                  <a:pt x="28" y="61"/>
                </a:lnTo>
                <a:lnTo>
                  <a:pt x="54" y="47"/>
                </a:lnTo>
                <a:lnTo>
                  <a:pt x="54" y="14"/>
                </a:lnTo>
                <a:lnTo>
                  <a:pt x="28" y="0"/>
                </a:lnTo>
                <a:close/>
              </a:path>
            </a:pathLst>
          </a:custGeom>
          <a:solidFill>
            <a:srgbClr val="56C0D1"/>
          </a:solidFill>
          <a:ln>
            <a:noFill/>
          </a:ln>
        </p:spPr>
        <p:txBody>
          <a:bodyPr vert="horz" wrap="square" lIns="91440" tIns="45720" rIns="91440" bIns="45720" numCol="1" anchor="t" anchorCtr="0" compatLnSpc="1"/>
          <a:lstStyle/>
          <a:p>
            <a:endParaRPr lang="zh-CN" altLang="en-US"/>
          </a:p>
        </p:txBody>
      </p:sp>
      <p:sp>
        <p:nvSpPr>
          <p:cNvPr id="12" name="Freeform 14"/>
          <p:cNvSpPr/>
          <p:nvPr/>
        </p:nvSpPr>
        <p:spPr bwMode="auto">
          <a:xfrm>
            <a:off x="11162116" y="3518731"/>
            <a:ext cx="185934" cy="205099"/>
          </a:xfrm>
          <a:custGeom>
            <a:avLst/>
            <a:gdLst>
              <a:gd name="T0" fmla="*/ 26 w 54"/>
              <a:gd name="T1" fmla="*/ 0 h 64"/>
              <a:gd name="T2" fmla="*/ 0 w 54"/>
              <a:gd name="T3" fmla="*/ 17 h 64"/>
              <a:gd name="T4" fmla="*/ 0 w 54"/>
              <a:gd name="T5" fmla="*/ 47 h 64"/>
              <a:gd name="T6" fmla="*/ 26 w 54"/>
              <a:gd name="T7" fmla="*/ 64 h 64"/>
              <a:gd name="T8" fmla="*/ 54 w 54"/>
              <a:gd name="T9" fmla="*/ 47 h 64"/>
              <a:gd name="T10" fmla="*/ 54 w 54"/>
              <a:gd name="T11" fmla="*/ 17 h 64"/>
              <a:gd name="T12" fmla="*/ 26 w 54"/>
              <a:gd name="T13" fmla="*/ 0 h 64"/>
            </a:gdLst>
            <a:ahLst/>
            <a:cxnLst>
              <a:cxn ang="0">
                <a:pos x="T0" y="T1"/>
              </a:cxn>
              <a:cxn ang="0">
                <a:pos x="T2" y="T3"/>
              </a:cxn>
              <a:cxn ang="0">
                <a:pos x="T4" y="T5"/>
              </a:cxn>
              <a:cxn ang="0">
                <a:pos x="T6" y="T7"/>
              </a:cxn>
              <a:cxn ang="0">
                <a:pos x="T8" y="T9"/>
              </a:cxn>
              <a:cxn ang="0">
                <a:pos x="T10" y="T11"/>
              </a:cxn>
              <a:cxn ang="0">
                <a:pos x="T12" y="T13"/>
              </a:cxn>
            </a:cxnLst>
            <a:rect l="0" t="0" r="r" b="b"/>
            <a:pathLst>
              <a:path w="54" h="64">
                <a:moveTo>
                  <a:pt x="26" y="0"/>
                </a:moveTo>
                <a:lnTo>
                  <a:pt x="0" y="17"/>
                </a:lnTo>
                <a:lnTo>
                  <a:pt x="0" y="47"/>
                </a:lnTo>
                <a:lnTo>
                  <a:pt x="26" y="64"/>
                </a:lnTo>
                <a:lnTo>
                  <a:pt x="54" y="47"/>
                </a:lnTo>
                <a:lnTo>
                  <a:pt x="54" y="17"/>
                </a:lnTo>
                <a:lnTo>
                  <a:pt x="26"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Oval 17"/>
          <p:cNvSpPr>
            <a:spLocks noChangeArrowheads="1"/>
          </p:cNvSpPr>
          <p:nvPr/>
        </p:nvSpPr>
        <p:spPr bwMode="auto">
          <a:xfrm>
            <a:off x="10976182" y="5143500"/>
            <a:ext cx="568133" cy="528771"/>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gn="ctr"/>
            <a:r>
              <a:rPr lang="en-US" altLang="zh-CN" dirty="0">
                <a:solidFill>
                  <a:srgbClr val="E2534F"/>
                </a:solidFill>
              </a:rPr>
              <a:t>5</a:t>
            </a:r>
            <a:endParaRPr lang="zh-CN" altLang="en-US" dirty="0">
              <a:solidFill>
                <a:srgbClr val="E2534F"/>
              </a:solidFill>
            </a:endParaRPr>
          </a:p>
        </p:txBody>
      </p:sp>
      <p:sp>
        <p:nvSpPr>
          <p:cNvPr id="16" name="Oval 18"/>
          <p:cNvSpPr>
            <a:spLocks noChangeArrowheads="1"/>
          </p:cNvSpPr>
          <p:nvPr/>
        </p:nvSpPr>
        <p:spPr bwMode="auto">
          <a:xfrm>
            <a:off x="4947089" y="4526504"/>
            <a:ext cx="571576" cy="528771"/>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gn="ctr"/>
            <a:r>
              <a:rPr lang="en-US" altLang="zh-CN" dirty="0">
                <a:solidFill>
                  <a:srgbClr val="E2534F"/>
                </a:solidFill>
              </a:rPr>
              <a:t>2</a:t>
            </a:r>
            <a:endParaRPr lang="zh-CN" altLang="en-US" dirty="0">
              <a:solidFill>
                <a:srgbClr val="E2534F"/>
              </a:solidFill>
            </a:endParaRPr>
          </a:p>
        </p:txBody>
      </p:sp>
      <p:sp>
        <p:nvSpPr>
          <p:cNvPr id="17" name="Oval 19"/>
          <p:cNvSpPr>
            <a:spLocks noChangeArrowheads="1"/>
          </p:cNvSpPr>
          <p:nvPr/>
        </p:nvSpPr>
        <p:spPr bwMode="auto">
          <a:xfrm>
            <a:off x="4947089" y="3673205"/>
            <a:ext cx="571576" cy="531976"/>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gn="ctr"/>
            <a:r>
              <a:rPr lang="en-US" altLang="zh-CN" dirty="0">
                <a:solidFill>
                  <a:srgbClr val="E2534F"/>
                </a:solidFill>
              </a:rPr>
              <a:t>1</a:t>
            </a:r>
            <a:endParaRPr lang="zh-CN" altLang="en-US" dirty="0">
              <a:solidFill>
                <a:srgbClr val="E2534F"/>
              </a:solidFill>
            </a:endParaRPr>
          </a:p>
        </p:txBody>
      </p:sp>
      <p:sp>
        <p:nvSpPr>
          <p:cNvPr id="18" name="Oval 20"/>
          <p:cNvSpPr>
            <a:spLocks noChangeArrowheads="1"/>
          </p:cNvSpPr>
          <p:nvPr/>
        </p:nvSpPr>
        <p:spPr bwMode="auto">
          <a:xfrm>
            <a:off x="10976182" y="4201326"/>
            <a:ext cx="568133" cy="531976"/>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gn="ctr"/>
            <a:r>
              <a:rPr lang="en-US" altLang="zh-CN" dirty="0">
                <a:solidFill>
                  <a:srgbClr val="E2534F"/>
                </a:solidFill>
              </a:rPr>
              <a:t>4</a:t>
            </a:r>
            <a:endParaRPr lang="zh-CN" altLang="en-US" dirty="0">
              <a:solidFill>
                <a:srgbClr val="E2534F"/>
              </a:solidFill>
            </a:endParaRPr>
          </a:p>
        </p:txBody>
      </p:sp>
      <p:grpSp>
        <p:nvGrpSpPr>
          <p:cNvPr id="20" name="组合 19"/>
          <p:cNvGrpSpPr/>
          <p:nvPr/>
        </p:nvGrpSpPr>
        <p:grpSpPr>
          <a:xfrm>
            <a:off x="1379905" y="894104"/>
            <a:ext cx="881466" cy="942174"/>
            <a:chOff x="1379905" y="894104"/>
            <a:chExt cx="881466" cy="942174"/>
          </a:xfrm>
        </p:grpSpPr>
        <p:sp>
          <p:nvSpPr>
            <p:cNvPr id="13" name="Freeform 15"/>
            <p:cNvSpPr/>
            <p:nvPr/>
          </p:nvSpPr>
          <p:spPr bwMode="auto">
            <a:xfrm>
              <a:off x="1379905" y="894104"/>
              <a:ext cx="881466" cy="942174"/>
            </a:xfrm>
            <a:custGeom>
              <a:avLst/>
              <a:gdLst>
                <a:gd name="T0" fmla="*/ 128 w 256"/>
                <a:gd name="T1" fmla="*/ 0 h 294"/>
                <a:gd name="T2" fmla="*/ 0 w 256"/>
                <a:gd name="T3" fmla="*/ 74 h 294"/>
                <a:gd name="T4" fmla="*/ 0 w 256"/>
                <a:gd name="T5" fmla="*/ 220 h 294"/>
                <a:gd name="T6" fmla="*/ 128 w 256"/>
                <a:gd name="T7" fmla="*/ 294 h 294"/>
                <a:gd name="T8" fmla="*/ 256 w 256"/>
                <a:gd name="T9" fmla="*/ 220 h 294"/>
                <a:gd name="T10" fmla="*/ 256 w 256"/>
                <a:gd name="T11" fmla="*/ 74 h 294"/>
                <a:gd name="T12" fmla="*/ 128 w 256"/>
                <a:gd name="T13" fmla="*/ 0 h 294"/>
              </a:gdLst>
              <a:ahLst/>
              <a:cxnLst>
                <a:cxn ang="0">
                  <a:pos x="T0" y="T1"/>
                </a:cxn>
                <a:cxn ang="0">
                  <a:pos x="T2" y="T3"/>
                </a:cxn>
                <a:cxn ang="0">
                  <a:pos x="T4" y="T5"/>
                </a:cxn>
                <a:cxn ang="0">
                  <a:pos x="T6" y="T7"/>
                </a:cxn>
                <a:cxn ang="0">
                  <a:pos x="T8" y="T9"/>
                </a:cxn>
                <a:cxn ang="0">
                  <a:pos x="T10" y="T11"/>
                </a:cxn>
                <a:cxn ang="0">
                  <a:pos x="T12" y="T13"/>
                </a:cxn>
              </a:cxnLst>
              <a:rect l="0" t="0" r="r" b="b"/>
              <a:pathLst>
                <a:path w="256" h="294">
                  <a:moveTo>
                    <a:pt x="128" y="0"/>
                  </a:moveTo>
                  <a:lnTo>
                    <a:pt x="0" y="74"/>
                  </a:lnTo>
                  <a:lnTo>
                    <a:pt x="0" y="220"/>
                  </a:lnTo>
                  <a:lnTo>
                    <a:pt x="128" y="294"/>
                  </a:lnTo>
                  <a:lnTo>
                    <a:pt x="256" y="220"/>
                  </a:lnTo>
                  <a:lnTo>
                    <a:pt x="256" y="74"/>
                  </a:lnTo>
                  <a:lnTo>
                    <a:pt x="128" y="0"/>
                  </a:lnTo>
                  <a:close/>
                </a:path>
              </a:pathLst>
            </a:custGeom>
            <a:solidFill>
              <a:srgbClr val="56C0D1"/>
            </a:solidFill>
            <a:ln>
              <a:noFill/>
            </a:ln>
          </p:spPr>
          <p:txBody>
            <a:bodyPr vert="horz" wrap="square" lIns="91440" tIns="45720" rIns="91440" bIns="45720" numCol="1" anchor="t" anchorCtr="0" compatLnSpc="1"/>
            <a:lstStyle/>
            <a:p>
              <a:endParaRPr lang="zh-CN" altLang="en-US"/>
            </a:p>
          </p:txBody>
        </p:sp>
        <p:sp>
          <p:nvSpPr>
            <p:cNvPr id="23" name="AutoShape 51"/>
            <p:cNvSpPr/>
            <p:nvPr/>
          </p:nvSpPr>
          <p:spPr bwMode="auto">
            <a:xfrm flipH="1">
              <a:off x="1648519" y="1198026"/>
              <a:ext cx="344238" cy="334331"/>
            </a:xfrm>
            <a:custGeom>
              <a:avLst/>
              <a:gdLst>
                <a:gd name="T0" fmla="*/ 10798 w 21597"/>
                <a:gd name="T1" fmla="*/ 10800 h 21600"/>
                <a:gd name="T2" fmla="*/ 10798 w 21597"/>
                <a:gd name="T3" fmla="*/ 10800 h 21600"/>
                <a:gd name="T4" fmla="*/ 10798 w 21597"/>
                <a:gd name="T5" fmla="*/ 10800 h 21600"/>
                <a:gd name="T6" fmla="*/ 10798 w 21597"/>
                <a:gd name="T7" fmla="*/ 10800 h 21600"/>
              </a:gdLst>
              <a:ahLst/>
              <a:cxnLst>
                <a:cxn ang="0">
                  <a:pos x="T0" y="T1"/>
                </a:cxn>
                <a:cxn ang="0">
                  <a:pos x="T2" y="T3"/>
                </a:cxn>
                <a:cxn ang="0">
                  <a:pos x="T4" y="T5"/>
                </a:cxn>
                <a:cxn ang="0">
                  <a:pos x="T6" y="T7"/>
                </a:cxn>
              </a:cxnLst>
              <a:rect l="0" t="0" r="r" b="b"/>
              <a:pathLst>
                <a:path w="21597" h="21600">
                  <a:moveTo>
                    <a:pt x="3919" y="21599"/>
                  </a:moveTo>
                  <a:cubicBezTo>
                    <a:pt x="3385" y="21599"/>
                    <a:pt x="2878" y="21485"/>
                    <a:pt x="2408" y="21256"/>
                  </a:cubicBezTo>
                  <a:cubicBezTo>
                    <a:pt x="1933" y="21027"/>
                    <a:pt x="1519" y="20715"/>
                    <a:pt x="1164" y="20319"/>
                  </a:cubicBezTo>
                  <a:cubicBezTo>
                    <a:pt x="801" y="19928"/>
                    <a:pt x="520" y="19470"/>
                    <a:pt x="312" y="18947"/>
                  </a:cubicBezTo>
                  <a:cubicBezTo>
                    <a:pt x="101" y="18430"/>
                    <a:pt x="0" y="17872"/>
                    <a:pt x="0" y="17281"/>
                  </a:cubicBezTo>
                  <a:lnTo>
                    <a:pt x="0" y="4318"/>
                  </a:lnTo>
                  <a:cubicBezTo>
                    <a:pt x="0" y="3727"/>
                    <a:pt x="101" y="3169"/>
                    <a:pt x="312" y="2652"/>
                  </a:cubicBezTo>
                  <a:cubicBezTo>
                    <a:pt x="520" y="2129"/>
                    <a:pt x="803" y="1674"/>
                    <a:pt x="1164" y="1280"/>
                  </a:cubicBezTo>
                  <a:cubicBezTo>
                    <a:pt x="1519" y="887"/>
                    <a:pt x="1933" y="575"/>
                    <a:pt x="2408" y="343"/>
                  </a:cubicBezTo>
                  <a:cubicBezTo>
                    <a:pt x="2881" y="114"/>
                    <a:pt x="3385" y="0"/>
                    <a:pt x="3919" y="0"/>
                  </a:cubicBezTo>
                  <a:lnTo>
                    <a:pt x="9813" y="0"/>
                  </a:lnTo>
                  <a:lnTo>
                    <a:pt x="9813" y="2714"/>
                  </a:lnTo>
                  <a:lnTo>
                    <a:pt x="3919" y="2714"/>
                  </a:lnTo>
                  <a:cubicBezTo>
                    <a:pt x="3522" y="2714"/>
                    <a:pt x="3177" y="2872"/>
                    <a:pt x="2891" y="3184"/>
                  </a:cubicBezTo>
                  <a:cubicBezTo>
                    <a:pt x="2608" y="3501"/>
                    <a:pt x="2464" y="3877"/>
                    <a:pt x="2464" y="4318"/>
                  </a:cubicBezTo>
                  <a:lnTo>
                    <a:pt x="2464" y="17281"/>
                  </a:lnTo>
                  <a:cubicBezTo>
                    <a:pt x="2464" y="17725"/>
                    <a:pt x="2608" y="18101"/>
                    <a:pt x="2891" y="18415"/>
                  </a:cubicBezTo>
                  <a:cubicBezTo>
                    <a:pt x="3174" y="18729"/>
                    <a:pt x="3519" y="18885"/>
                    <a:pt x="3919" y="18885"/>
                  </a:cubicBezTo>
                  <a:lnTo>
                    <a:pt x="9813" y="18885"/>
                  </a:lnTo>
                  <a:lnTo>
                    <a:pt x="9813" y="21599"/>
                  </a:lnTo>
                  <a:lnTo>
                    <a:pt x="3919" y="21599"/>
                  </a:lnTo>
                  <a:close/>
                  <a:moveTo>
                    <a:pt x="21359" y="10199"/>
                  </a:moveTo>
                  <a:cubicBezTo>
                    <a:pt x="21514" y="10369"/>
                    <a:pt x="21591" y="10572"/>
                    <a:pt x="21597" y="10819"/>
                  </a:cubicBezTo>
                  <a:cubicBezTo>
                    <a:pt x="21600" y="11059"/>
                    <a:pt x="21522" y="11256"/>
                    <a:pt x="21359" y="11406"/>
                  </a:cubicBezTo>
                  <a:lnTo>
                    <a:pt x="14294" y="19185"/>
                  </a:lnTo>
                  <a:cubicBezTo>
                    <a:pt x="14136" y="19352"/>
                    <a:pt x="13954" y="19437"/>
                    <a:pt x="13741" y="19437"/>
                  </a:cubicBezTo>
                  <a:cubicBezTo>
                    <a:pt x="13658" y="19437"/>
                    <a:pt x="13565" y="19420"/>
                    <a:pt x="13460" y="19382"/>
                  </a:cubicBezTo>
                  <a:cubicBezTo>
                    <a:pt x="13129" y="19232"/>
                    <a:pt x="12961" y="18964"/>
                    <a:pt x="12961" y="18583"/>
                  </a:cubicBezTo>
                  <a:lnTo>
                    <a:pt x="12961" y="14488"/>
                  </a:lnTo>
                  <a:lnTo>
                    <a:pt x="7490" y="14488"/>
                  </a:lnTo>
                  <a:cubicBezTo>
                    <a:pt x="7209" y="14488"/>
                    <a:pt x="6974" y="14382"/>
                    <a:pt x="6779" y="14173"/>
                  </a:cubicBezTo>
                  <a:cubicBezTo>
                    <a:pt x="6590" y="13959"/>
                    <a:pt x="6494" y="13697"/>
                    <a:pt x="6494" y="13389"/>
                  </a:cubicBezTo>
                  <a:lnTo>
                    <a:pt x="6494" y="8216"/>
                  </a:lnTo>
                  <a:cubicBezTo>
                    <a:pt x="6494" y="7910"/>
                    <a:pt x="6590" y="7655"/>
                    <a:pt x="6779" y="7446"/>
                  </a:cubicBezTo>
                  <a:cubicBezTo>
                    <a:pt x="6972" y="7246"/>
                    <a:pt x="7207" y="7147"/>
                    <a:pt x="7490" y="7147"/>
                  </a:cubicBezTo>
                  <a:lnTo>
                    <a:pt x="12961" y="7147"/>
                  </a:lnTo>
                  <a:lnTo>
                    <a:pt x="12961" y="3028"/>
                  </a:lnTo>
                  <a:cubicBezTo>
                    <a:pt x="12961" y="2643"/>
                    <a:pt x="13127" y="2376"/>
                    <a:pt x="13460" y="2223"/>
                  </a:cubicBezTo>
                  <a:cubicBezTo>
                    <a:pt x="13794" y="2091"/>
                    <a:pt x="14072" y="2162"/>
                    <a:pt x="14294" y="2423"/>
                  </a:cubicBezTo>
                  <a:lnTo>
                    <a:pt x="21359" y="10199"/>
                  </a:lnTo>
                  <a:close/>
                </a:path>
              </a:pathLst>
            </a:custGeom>
            <a:solidFill>
              <a:srgbClr val="FFFFFF"/>
            </a:solidFill>
            <a:ln>
              <a:noFill/>
            </a:ln>
            <a:effectLst/>
          </p:spPr>
          <p:txBody>
            <a:bodyPr lIns="16726" tIns="16726" rIns="16726" bIns="16726" anchor="ctr"/>
            <a:lstStyle/>
            <a:p>
              <a:pPr defTabSz="150495" eaLnBrk="1" fontAlgn="auto" hangingPunct="1">
                <a:spcBef>
                  <a:spcPts val="0"/>
                </a:spcBef>
                <a:spcAft>
                  <a:spcPts val="0"/>
                </a:spcAft>
                <a:defRPr/>
              </a:pPr>
              <a:endParaRPr kumimoji="0" lang="es-ES" sz="965">
                <a:solidFill>
                  <a:srgbClr val="44CEB9"/>
                </a:solidFill>
                <a:effectLst>
                  <a:outerShdw blurRad="38100" dist="38100" dir="2700000" algn="tl">
                    <a:srgbClr val="000000"/>
                  </a:outerShdw>
                </a:effectLst>
                <a:latin typeface="Gill Sans" charset="0"/>
                <a:ea typeface="+mn-ea"/>
                <a:cs typeface="Gill Sans" charset="0"/>
                <a:sym typeface="Gill Sans" charset="0"/>
              </a:endParaRPr>
            </a:p>
          </p:txBody>
        </p:sp>
      </p:grpSp>
      <p:sp>
        <p:nvSpPr>
          <p:cNvPr id="25" name="文本框 24"/>
          <p:cNvSpPr txBox="1"/>
          <p:nvPr/>
        </p:nvSpPr>
        <p:spPr>
          <a:xfrm>
            <a:off x="2536830" y="1134359"/>
            <a:ext cx="2005012" cy="461665"/>
          </a:xfrm>
          <a:prstGeom prst="rect">
            <a:avLst/>
          </a:prstGeom>
          <a:noFill/>
        </p:spPr>
        <p:txBody>
          <a:bodyPr wrap="square" rtlCol="0">
            <a:spAutoFit/>
          </a:bodyPr>
          <a:lstStyle/>
          <a:p>
            <a:pPr algn="ctr"/>
            <a:r>
              <a:rPr lang="en-US" altLang="zh-CN" sz="2400" dirty="0">
                <a:solidFill>
                  <a:srgbClr val="784A4F"/>
                </a:solidFill>
                <a:latin typeface="微软雅黑" panose="020B0503020204020204" pitchFamily="34" charset="-122"/>
                <a:ea typeface="微软雅黑" panose="020B0503020204020204" pitchFamily="34" charset="-122"/>
              </a:rPr>
              <a:t>CONTENTS</a:t>
            </a:r>
            <a:endParaRPr lang="zh-CN" altLang="en-US" sz="2400" dirty="0">
              <a:solidFill>
                <a:srgbClr val="784A4F"/>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2105617" y="3739661"/>
            <a:ext cx="2710629" cy="400110"/>
          </a:xfrm>
          <a:prstGeom prst="rect">
            <a:avLst/>
          </a:prstGeom>
          <a:noFill/>
        </p:spPr>
        <p:txBody>
          <a:bodyPr wrap="square" rtlCol="0">
            <a:spAutoFit/>
          </a:bodyPr>
          <a:lstStyle/>
          <a:p>
            <a:pPr algn="r"/>
            <a:r>
              <a:rPr lang="en-US" altLang="zh-CN" sz="2000" b="1" spc="300" dirty="0">
                <a:solidFill>
                  <a:srgbClr val="FFFFFF"/>
                </a:solidFill>
                <a:latin typeface="微软雅黑" panose="020B0503020204020204" pitchFamily="34" charset="-122"/>
                <a:ea typeface="微软雅黑" panose="020B0503020204020204" pitchFamily="34" charset="-122"/>
              </a:rPr>
              <a:t> Introduction </a:t>
            </a:r>
          </a:p>
        </p:txBody>
      </p:sp>
      <p:sp>
        <p:nvSpPr>
          <p:cNvPr id="27" name="文本框 26"/>
          <p:cNvSpPr txBox="1"/>
          <p:nvPr/>
        </p:nvSpPr>
        <p:spPr>
          <a:xfrm>
            <a:off x="614516" y="4560057"/>
            <a:ext cx="4202851" cy="400110"/>
          </a:xfrm>
          <a:prstGeom prst="rect">
            <a:avLst/>
          </a:prstGeom>
          <a:noFill/>
        </p:spPr>
        <p:txBody>
          <a:bodyPr wrap="square" rtlCol="0">
            <a:spAutoFit/>
          </a:bodyPr>
          <a:lstStyle/>
          <a:p>
            <a:pPr algn="r"/>
            <a:r>
              <a:rPr lang="en-US" altLang="zh-CN" sz="2000" b="1" spc="300" dirty="0">
                <a:solidFill>
                  <a:srgbClr val="FFFFFF"/>
                </a:solidFill>
                <a:latin typeface="微软雅黑" panose="020B0503020204020204" pitchFamily="34" charset="-122"/>
                <a:ea typeface="微软雅黑" panose="020B0503020204020204" pitchFamily="34" charset="-122"/>
              </a:rPr>
              <a:t> Literature review </a:t>
            </a:r>
            <a:endParaRPr lang="zh-CN" altLang="en-US" sz="2000" b="1" spc="300" dirty="0">
              <a:solidFill>
                <a:srgbClr val="FFFFFF"/>
              </a:solidFill>
              <a:latin typeface="微软雅黑" panose="020B0503020204020204" pitchFamily="34" charset="-122"/>
              <a:ea typeface="微软雅黑" panose="020B0503020204020204" pitchFamily="34" charset="-122"/>
            </a:endParaRPr>
          </a:p>
        </p:txBody>
      </p:sp>
      <p:sp>
        <p:nvSpPr>
          <p:cNvPr id="28" name="文本框 27"/>
          <p:cNvSpPr txBox="1"/>
          <p:nvPr/>
        </p:nvSpPr>
        <p:spPr>
          <a:xfrm>
            <a:off x="5431884" y="4260310"/>
            <a:ext cx="5444416" cy="400110"/>
          </a:xfrm>
          <a:prstGeom prst="rect">
            <a:avLst/>
          </a:prstGeom>
          <a:noFill/>
        </p:spPr>
        <p:txBody>
          <a:bodyPr wrap="square" rtlCol="0">
            <a:spAutoFit/>
          </a:bodyPr>
          <a:lstStyle/>
          <a:p>
            <a:pPr algn="r"/>
            <a:r>
              <a:rPr lang="en-US" altLang="zh-CN" sz="2000" b="1" spc="300" dirty="0">
                <a:solidFill>
                  <a:srgbClr val="FFFFFF"/>
                </a:solidFill>
                <a:latin typeface="微软雅黑" panose="020B0503020204020204" pitchFamily="34" charset="-122"/>
                <a:ea typeface="微软雅黑" panose="020B0503020204020204" pitchFamily="34" charset="-122"/>
              </a:rPr>
              <a:t>Experimental simulations  </a:t>
            </a:r>
            <a:endParaRPr lang="zh-CN" altLang="en-US" sz="2000" b="1" spc="300" dirty="0">
              <a:solidFill>
                <a:srgbClr val="FFFFFF"/>
              </a:solidFill>
              <a:latin typeface="微软雅黑" panose="020B0503020204020204" pitchFamily="34" charset="-122"/>
              <a:ea typeface="微软雅黑" panose="020B0503020204020204" pitchFamily="34" charset="-122"/>
            </a:endParaRPr>
          </a:p>
        </p:txBody>
      </p:sp>
      <p:sp>
        <p:nvSpPr>
          <p:cNvPr id="29" name="文本框 28"/>
          <p:cNvSpPr txBox="1"/>
          <p:nvPr/>
        </p:nvSpPr>
        <p:spPr>
          <a:xfrm>
            <a:off x="5780351" y="5211071"/>
            <a:ext cx="5095949" cy="400110"/>
          </a:xfrm>
          <a:prstGeom prst="rect">
            <a:avLst/>
          </a:prstGeom>
          <a:noFill/>
        </p:spPr>
        <p:txBody>
          <a:bodyPr wrap="square" rtlCol="0">
            <a:spAutoFit/>
          </a:bodyPr>
          <a:lstStyle/>
          <a:p>
            <a:pPr algn="r"/>
            <a:r>
              <a:rPr lang="en-US" altLang="zh-CN" sz="2000" b="1" spc="300" dirty="0">
                <a:solidFill>
                  <a:srgbClr val="FFFFFF"/>
                </a:solidFill>
                <a:latin typeface="微软雅黑" panose="020B0503020204020204" pitchFamily="34" charset="-122"/>
                <a:ea typeface="微软雅黑" panose="020B0503020204020204" pitchFamily="34" charset="-122"/>
              </a:rPr>
              <a:t>Conclusions and future work </a:t>
            </a:r>
            <a:endParaRPr lang="zh-CN" altLang="en-US" sz="2000" b="1" spc="300" dirty="0">
              <a:solidFill>
                <a:srgbClr val="FFFFFF"/>
              </a:solidFill>
              <a:latin typeface="微软雅黑" panose="020B0503020204020204" pitchFamily="34" charset="-122"/>
              <a:ea typeface="微软雅黑" panose="020B0503020204020204" pitchFamily="34" charset="-122"/>
            </a:endParaRPr>
          </a:p>
        </p:txBody>
      </p:sp>
      <p:sp>
        <p:nvSpPr>
          <p:cNvPr id="2" name="Oval 18">
            <a:extLst>
              <a:ext uri="{FF2B5EF4-FFF2-40B4-BE49-F238E27FC236}">
                <a16:creationId xmlns:a16="http://schemas.microsoft.com/office/drawing/2014/main" id="{1273E59E-7FD2-D5F7-BCCE-61494B607D75}"/>
              </a:ext>
            </a:extLst>
          </p:cNvPr>
          <p:cNvSpPr>
            <a:spLocks noChangeArrowheads="1"/>
          </p:cNvSpPr>
          <p:nvPr/>
        </p:nvSpPr>
        <p:spPr bwMode="auto">
          <a:xfrm>
            <a:off x="4953073" y="5376598"/>
            <a:ext cx="571576" cy="528771"/>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gn="ctr"/>
            <a:r>
              <a:rPr lang="en-US" altLang="zh-CN" dirty="0">
                <a:solidFill>
                  <a:srgbClr val="E2534F"/>
                </a:solidFill>
              </a:rPr>
              <a:t>3</a:t>
            </a:r>
            <a:endParaRPr lang="zh-CN" altLang="en-US" dirty="0">
              <a:solidFill>
                <a:srgbClr val="E2534F"/>
              </a:solidFill>
            </a:endParaRPr>
          </a:p>
        </p:txBody>
      </p:sp>
      <p:sp>
        <p:nvSpPr>
          <p:cNvPr id="3" name="文本框 2">
            <a:extLst>
              <a:ext uri="{FF2B5EF4-FFF2-40B4-BE49-F238E27FC236}">
                <a16:creationId xmlns:a16="http://schemas.microsoft.com/office/drawing/2014/main" id="{C445C041-4A5D-5870-4D39-E3B41FEDFBE7}"/>
              </a:ext>
            </a:extLst>
          </p:cNvPr>
          <p:cNvSpPr txBox="1"/>
          <p:nvPr/>
        </p:nvSpPr>
        <p:spPr>
          <a:xfrm>
            <a:off x="2105617" y="5411895"/>
            <a:ext cx="2710629" cy="400110"/>
          </a:xfrm>
          <a:prstGeom prst="rect">
            <a:avLst/>
          </a:prstGeom>
          <a:noFill/>
        </p:spPr>
        <p:txBody>
          <a:bodyPr wrap="square" rtlCol="0">
            <a:spAutoFit/>
          </a:bodyPr>
          <a:lstStyle/>
          <a:p>
            <a:pPr algn="r"/>
            <a:r>
              <a:rPr lang="en-US" altLang="zh-CN" sz="2000" b="1" spc="300" dirty="0">
                <a:solidFill>
                  <a:srgbClr val="FFFFFF"/>
                </a:solidFill>
                <a:latin typeface="微软雅黑" panose="020B0503020204020204" pitchFamily="34" charset="-122"/>
                <a:ea typeface="微软雅黑" panose="020B0503020204020204" pitchFamily="34" charset="-122"/>
              </a:rPr>
              <a:t>Methodology </a:t>
            </a:r>
            <a:endParaRPr lang="zh-CN" altLang="en-US" sz="2000" b="1" spc="300" dirty="0">
              <a:solidFill>
                <a:srgbClr val="FFFFFF"/>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reeform 4"/>
          <p:cNvSpPr/>
          <p:nvPr/>
        </p:nvSpPr>
        <p:spPr>
          <a:xfrm>
            <a:off x="0" y="197964"/>
            <a:ext cx="4544704" cy="537327"/>
          </a:xfrm>
          <a:prstGeom prst="homePlate">
            <a:avLst/>
          </a:prstGeom>
          <a:solidFill>
            <a:schemeClr val="accent1"/>
          </a:solidFill>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60889" tIns="45014" rIns="60889" bIns="45014" numCol="1" spcCol="1270" anchor="ctr" anchorCtr="0">
            <a:noAutofit/>
          </a:bodyPr>
          <a:lstStyle/>
          <a:p>
            <a:pPr lvl="0" algn="ctr" defTabSz="1111250">
              <a:lnSpc>
                <a:spcPct val="90000"/>
              </a:lnSpc>
              <a:spcBef>
                <a:spcPct val="0"/>
              </a:spcBef>
              <a:spcAft>
                <a:spcPct val="35000"/>
              </a:spcAft>
            </a:pPr>
            <a:endParaRPr lang="en-US" sz="2400" kern="1200" dirty="0">
              <a:cs typeface="+mn-ea"/>
              <a:sym typeface="+mn-lt"/>
            </a:endParaRPr>
          </a:p>
        </p:txBody>
      </p:sp>
      <p:sp>
        <p:nvSpPr>
          <p:cNvPr id="8" name="文本框 7"/>
          <p:cNvSpPr txBox="1"/>
          <p:nvPr/>
        </p:nvSpPr>
        <p:spPr>
          <a:xfrm>
            <a:off x="206645" y="297350"/>
            <a:ext cx="4338059" cy="584775"/>
          </a:xfrm>
          <a:prstGeom prst="rect">
            <a:avLst/>
          </a:prstGeom>
          <a:noFill/>
        </p:spPr>
        <p:txBody>
          <a:bodyPr wrap="square" rtlCol="0">
            <a:spAutoFit/>
          </a:bodyPr>
          <a:lstStyle/>
          <a:p>
            <a:r>
              <a:rPr lang="en-US" altLang="zh-CN" sz="1600" b="1" spc="300" dirty="0">
                <a:solidFill>
                  <a:schemeClr val="bg1"/>
                </a:solidFill>
                <a:latin typeface="+mn-ea"/>
                <a:cs typeface="+mn-ea"/>
                <a:sym typeface="+mn-lt"/>
              </a:rPr>
              <a:t>4</a:t>
            </a:r>
            <a:r>
              <a:rPr lang="zh-CN" altLang="en-US" sz="1600" b="1" spc="300" dirty="0">
                <a:solidFill>
                  <a:schemeClr val="bg1"/>
                </a:solidFill>
                <a:latin typeface="+mn-ea"/>
                <a:cs typeface="+mn-ea"/>
                <a:sym typeface="+mn-lt"/>
              </a:rPr>
              <a:t>、</a:t>
            </a:r>
            <a:r>
              <a:rPr lang="en-US" altLang="zh-CN" sz="1600" b="1" spc="300" dirty="0">
                <a:solidFill>
                  <a:srgbClr val="FFFFFF"/>
                </a:solidFill>
                <a:latin typeface="微软雅黑" panose="020B0503020204020204" pitchFamily="34" charset="-122"/>
                <a:ea typeface="微软雅黑" panose="020B0503020204020204" pitchFamily="34" charset="-122"/>
              </a:rPr>
              <a:t>Experimental simulations  </a:t>
            </a:r>
            <a:endParaRPr lang="zh-CN" altLang="en-US" sz="1600" b="1" spc="300" dirty="0">
              <a:solidFill>
                <a:srgbClr val="FFFFFF"/>
              </a:solidFill>
              <a:latin typeface="微软雅黑" panose="020B0503020204020204" pitchFamily="34" charset="-122"/>
              <a:ea typeface="微软雅黑" panose="020B0503020204020204" pitchFamily="34" charset="-122"/>
            </a:endParaRPr>
          </a:p>
          <a:p>
            <a:endParaRPr lang="en-US" altLang="zh-CN" sz="1600" b="1" spc="300" dirty="0">
              <a:solidFill>
                <a:srgbClr val="FFFFFF"/>
              </a:solidFill>
              <a:latin typeface="微软雅黑" panose="020B0503020204020204" pitchFamily="34" charset="-122"/>
              <a:ea typeface="微软雅黑" panose="020B0503020204020204" pitchFamily="34" charset="-122"/>
            </a:endParaRPr>
          </a:p>
        </p:txBody>
      </p:sp>
      <p:sp>
        <p:nvSpPr>
          <p:cNvPr id="2" name="Rectangle 13">
            <a:extLst>
              <a:ext uri="{FF2B5EF4-FFF2-40B4-BE49-F238E27FC236}">
                <a16:creationId xmlns:a16="http://schemas.microsoft.com/office/drawing/2014/main" id="{0054A53A-3158-984D-92DE-AC0469909892}"/>
              </a:ext>
            </a:extLst>
          </p:cNvPr>
          <p:cNvSpPr/>
          <p:nvPr/>
        </p:nvSpPr>
        <p:spPr>
          <a:xfrm>
            <a:off x="5231642" y="213115"/>
            <a:ext cx="6960358" cy="5070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cs typeface="+mn-ea"/>
                <a:sym typeface="+mn-lt"/>
              </a:rPr>
              <a:t>（</a:t>
            </a:r>
            <a:r>
              <a:rPr lang="en-US" altLang="zh-CN" sz="2000" dirty="0">
                <a:cs typeface="+mn-ea"/>
                <a:sym typeface="+mn-lt"/>
              </a:rPr>
              <a:t>2</a:t>
            </a:r>
            <a:r>
              <a:rPr lang="zh-CN" altLang="en-US" sz="2000" dirty="0">
                <a:cs typeface="+mn-ea"/>
                <a:sym typeface="+mn-lt"/>
              </a:rPr>
              <a:t>）</a:t>
            </a:r>
            <a:r>
              <a:rPr lang="en-US" sz="2000" dirty="0">
                <a:cs typeface="+mn-ea"/>
                <a:sym typeface="+mn-lt"/>
              </a:rPr>
              <a:t>Removing users based on PageRank centrality </a:t>
            </a:r>
          </a:p>
        </p:txBody>
      </p:sp>
      <p:pic>
        <p:nvPicPr>
          <p:cNvPr id="6" name="图片 5">
            <a:extLst>
              <a:ext uri="{FF2B5EF4-FFF2-40B4-BE49-F238E27FC236}">
                <a16:creationId xmlns:a16="http://schemas.microsoft.com/office/drawing/2014/main" id="{731F2D08-C7C7-E8B6-90C1-6E7D2EA487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56795" y="981511"/>
            <a:ext cx="8878409" cy="5490245"/>
          </a:xfrm>
          <a:prstGeom prst="rect">
            <a:avLst/>
          </a:prstGeom>
        </p:spPr>
      </p:pic>
    </p:spTree>
    <p:extLst>
      <p:ext uri="{BB962C8B-B14F-4D97-AF65-F5344CB8AC3E}">
        <p14:creationId xmlns:p14="http://schemas.microsoft.com/office/powerpoint/2010/main" val="24557704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751591" y="1828918"/>
            <a:ext cx="4385480" cy="1537857"/>
          </a:xfrm>
          <a:prstGeom prst="rect">
            <a:avLst/>
          </a:prstGeom>
          <a:noFill/>
        </p:spPr>
        <p:txBody>
          <a:bodyPr wrap="square" rtlCol="0">
            <a:spAutoFit/>
          </a:bodyPr>
          <a:lstStyle>
            <a:defPPr>
              <a:defRPr lang="zh-CN"/>
            </a:defPPr>
            <a:lvl1pPr algn="ctr">
              <a:defRPr sz="1600">
                <a:solidFill>
                  <a:schemeClr val="tx1">
                    <a:lumMod val="65000"/>
                    <a:lumOff val="35000"/>
                  </a:schemeClr>
                </a:solidFill>
                <a:latin typeface="+mj-lt"/>
              </a:defRPr>
            </a:lvl1pPr>
          </a:lstStyle>
          <a:p>
            <a:pPr algn="l" defTabSz="1216660">
              <a:lnSpc>
                <a:spcPct val="120000"/>
              </a:lnSpc>
              <a:spcBef>
                <a:spcPct val="20000"/>
              </a:spcBef>
            </a:pPr>
            <a:r>
              <a:rPr lang="zh-CN" altLang="en-US" sz="2000" dirty="0">
                <a:solidFill>
                  <a:schemeClr val="tx1"/>
                </a:solidFill>
                <a:latin typeface="+mn-lt"/>
                <a:cs typeface="+mn-ea"/>
                <a:sym typeface="+mn-lt"/>
              </a:rPr>
              <a:t>大于</a:t>
            </a:r>
            <a:r>
              <a:rPr lang="en-US" altLang="zh-CN" sz="2000" dirty="0">
                <a:solidFill>
                  <a:schemeClr val="tx1"/>
                </a:solidFill>
                <a:latin typeface="+mn-lt"/>
                <a:cs typeface="+mn-ea"/>
                <a:sym typeface="+mn-lt"/>
              </a:rPr>
              <a:t>0.8</a:t>
            </a:r>
            <a:r>
              <a:rPr lang="zh-CN" altLang="en-US" sz="2000" dirty="0">
                <a:solidFill>
                  <a:schemeClr val="tx1"/>
                </a:solidFill>
                <a:latin typeface="+mn-lt"/>
                <a:cs typeface="+mn-ea"/>
                <a:sym typeface="+mn-lt"/>
              </a:rPr>
              <a:t>的毒性阈值，</a:t>
            </a:r>
            <a:r>
              <a:rPr lang="en-US" altLang="zh-CN" sz="2000" dirty="0">
                <a:solidFill>
                  <a:schemeClr val="tx1"/>
                </a:solidFill>
                <a:latin typeface="+mn-lt"/>
                <a:cs typeface="+mn-ea"/>
                <a:sym typeface="+mn-lt"/>
              </a:rPr>
              <a:t>700</a:t>
            </a:r>
            <a:r>
              <a:rPr lang="zh-CN" altLang="en-US" sz="2000" dirty="0">
                <a:solidFill>
                  <a:schemeClr val="tx1"/>
                </a:solidFill>
                <a:latin typeface="+mn-lt"/>
                <a:cs typeface="+mn-ea"/>
                <a:sym typeface="+mn-lt"/>
              </a:rPr>
              <a:t>个节点被移除，剩下的网络由</a:t>
            </a:r>
            <a:r>
              <a:rPr lang="en-US" altLang="zh-CN" sz="2000" dirty="0">
                <a:solidFill>
                  <a:schemeClr val="tx1"/>
                </a:solidFill>
                <a:latin typeface="+mn-lt"/>
                <a:cs typeface="+mn-ea"/>
                <a:sym typeface="+mn-lt"/>
              </a:rPr>
              <a:t>1543</a:t>
            </a:r>
            <a:r>
              <a:rPr lang="zh-CN" altLang="en-US" sz="2000" dirty="0">
                <a:solidFill>
                  <a:schemeClr val="tx1"/>
                </a:solidFill>
                <a:latin typeface="+mn-lt"/>
                <a:cs typeface="+mn-ea"/>
                <a:sym typeface="+mn-lt"/>
              </a:rPr>
              <a:t>个节点</a:t>
            </a:r>
            <a:r>
              <a:rPr lang="en-US" altLang="zh-CN" sz="2000" dirty="0">
                <a:solidFill>
                  <a:schemeClr val="tx1"/>
                </a:solidFill>
                <a:latin typeface="+mn-lt"/>
                <a:cs typeface="+mn-ea"/>
                <a:sym typeface="+mn-lt"/>
              </a:rPr>
              <a:t>(</a:t>
            </a:r>
            <a:r>
              <a:rPr lang="zh-CN" altLang="en-US" sz="2000" dirty="0">
                <a:solidFill>
                  <a:schemeClr val="tx1"/>
                </a:solidFill>
                <a:latin typeface="+mn-lt"/>
                <a:cs typeface="+mn-ea"/>
                <a:sym typeface="+mn-lt"/>
              </a:rPr>
              <a:t>用户</a:t>
            </a:r>
            <a:r>
              <a:rPr lang="en-US" altLang="zh-CN" sz="2000" dirty="0">
                <a:solidFill>
                  <a:schemeClr val="tx1"/>
                </a:solidFill>
                <a:latin typeface="+mn-lt"/>
                <a:cs typeface="+mn-ea"/>
                <a:sym typeface="+mn-lt"/>
              </a:rPr>
              <a:t>)</a:t>
            </a:r>
            <a:r>
              <a:rPr lang="zh-CN" altLang="en-US" sz="2000" dirty="0">
                <a:solidFill>
                  <a:schemeClr val="tx1"/>
                </a:solidFill>
                <a:latin typeface="+mn-lt"/>
                <a:cs typeface="+mn-ea"/>
                <a:sym typeface="+mn-lt"/>
              </a:rPr>
              <a:t>和</a:t>
            </a:r>
            <a:r>
              <a:rPr lang="en-US" altLang="zh-CN" sz="2000" dirty="0">
                <a:solidFill>
                  <a:schemeClr val="tx1"/>
                </a:solidFill>
                <a:latin typeface="+mn-lt"/>
                <a:cs typeface="+mn-ea"/>
                <a:sym typeface="+mn-lt"/>
              </a:rPr>
              <a:t>298458</a:t>
            </a:r>
            <a:r>
              <a:rPr lang="zh-CN" altLang="en-US" sz="2000" dirty="0">
                <a:solidFill>
                  <a:schemeClr val="tx1"/>
                </a:solidFill>
                <a:latin typeface="+mn-lt"/>
                <a:cs typeface="+mn-ea"/>
                <a:sym typeface="+mn-lt"/>
              </a:rPr>
              <a:t>条链路组成。网络毒性降低了</a:t>
            </a:r>
            <a:r>
              <a:rPr lang="en-US" altLang="zh-CN" sz="2000" dirty="0">
                <a:solidFill>
                  <a:schemeClr val="tx1"/>
                </a:solidFill>
                <a:latin typeface="+mn-lt"/>
                <a:cs typeface="+mn-ea"/>
                <a:sym typeface="+mn-lt"/>
              </a:rPr>
              <a:t>11.15%</a:t>
            </a:r>
            <a:r>
              <a:rPr lang="zh-CN" altLang="en-US" sz="2000" dirty="0">
                <a:solidFill>
                  <a:schemeClr val="tx1"/>
                </a:solidFill>
                <a:latin typeface="+mn-lt"/>
                <a:cs typeface="+mn-ea"/>
                <a:sym typeface="+mn-lt"/>
              </a:rPr>
              <a:t>，评分为</a:t>
            </a:r>
            <a:r>
              <a:rPr lang="en-US" altLang="zh-CN" sz="2000" dirty="0">
                <a:solidFill>
                  <a:schemeClr val="tx1"/>
                </a:solidFill>
                <a:latin typeface="+mn-lt"/>
                <a:cs typeface="+mn-ea"/>
                <a:sym typeface="+mn-lt"/>
              </a:rPr>
              <a:t>0.641927323</a:t>
            </a:r>
            <a:r>
              <a:rPr lang="zh-CN" altLang="en-US" sz="2000" dirty="0">
                <a:solidFill>
                  <a:schemeClr val="tx1"/>
                </a:solidFill>
                <a:latin typeface="+mn-lt"/>
                <a:cs typeface="+mn-ea"/>
                <a:sym typeface="+mn-lt"/>
              </a:rPr>
              <a:t>。</a:t>
            </a:r>
          </a:p>
        </p:txBody>
      </p:sp>
      <p:sp>
        <p:nvSpPr>
          <p:cNvPr id="7" name="Freeform 4"/>
          <p:cNvSpPr/>
          <p:nvPr/>
        </p:nvSpPr>
        <p:spPr>
          <a:xfrm>
            <a:off x="0" y="197964"/>
            <a:ext cx="4544704" cy="537327"/>
          </a:xfrm>
          <a:prstGeom prst="homePlate">
            <a:avLst/>
          </a:prstGeom>
          <a:solidFill>
            <a:schemeClr val="accent1"/>
          </a:solidFill>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60889" tIns="45014" rIns="60889" bIns="45014" numCol="1" spcCol="1270" anchor="ctr" anchorCtr="0">
            <a:noAutofit/>
          </a:bodyPr>
          <a:lstStyle/>
          <a:p>
            <a:pPr lvl="0" algn="ctr" defTabSz="1111250">
              <a:lnSpc>
                <a:spcPct val="90000"/>
              </a:lnSpc>
              <a:spcBef>
                <a:spcPct val="0"/>
              </a:spcBef>
              <a:spcAft>
                <a:spcPct val="35000"/>
              </a:spcAft>
            </a:pPr>
            <a:endParaRPr lang="en-US" sz="2400" kern="1200" dirty="0">
              <a:cs typeface="+mn-ea"/>
              <a:sym typeface="+mn-lt"/>
            </a:endParaRPr>
          </a:p>
        </p:txBody>
      </p:sp>
      <p:sp>
        <p:nvSpPr>
          <p:cNvPr id="8" name="文本框 7"/>
          <p:cNvSpPr txBox="1"/>
          <p:nvPr/>
        </p:nvSpPr>
        <p:spPr>
          <a:xfrm>
            <a:off x="206645" y="297350"/>
            <a:ext cx="4338059" cy="584775"/>
          </a:xfrm>
          <a:prstGeom prst="rect">
            <a:avLst/>
          </a:prstGeom>
          <a:noFill/>
        </p:spPr>
        <p:txBody>
          <a:bodyPr wrap="square" rtlCol="0">
            <a:spAutoFit/>
          </a:bodyPr>
          <a:lstStyle/>
          <a:p>
            <a:r>
              <a:rPr lang="en-US" altLang="zh-CN" sz="1600" b="1" spc="300" dirty="0">
                <a:solidFill>
                  <a:schemeClr val="bg1"/>
                </a:solidFill>
                <a:latin typeface="+mn-ea"/>
                <a:cs typeface="+mn-ea"/>
                <a:sym typeface="+mn-lt"/>
              </a:rPr>
              <a:t>4</a:t>
            </a:r>
            <a:r>
              <a:rPr lang="zh-CN" altLang="en-US" sz="1600" b="1" spc="300" dirty="0">
                <a:solidFill>
                  <a:schemeClr val="bg1"/>
                </a:solidFill>
                <a:latin typeface="+mn-ea"/>
                <a:cs typeface="+mn-ea"/>
                <a:sym typeface="+mn-lt"/>
              </a:rPr>
              <a:t>、</a:t>
            </a:r>
            <a:r>
              <a:rPr lang="en-US" altLang="zh-CN" sz="1600" b="1" spc="300" dirty="0">
                <a:solidFill>
                  <a:srgbClr val="FFFFFF"/>
                </a:solidFill>
                <a:latin typeface="微软雅黑" panose="020B0503020204020204" pitchFamily="34" charset="-122"/>
                <a:ea typeface="微软雅黑" panose="020B0503020204020204" pitchFamily="34" charset="-122"/>
              </a:rPr>
              <a:t>Experimental simulations  </a:t>
            </a:r>
            <a:endParaRPr lang="zh-CN" altLang="en-US" sz="1600" b="1" spc="300" dirty="0">
              <a:solidFill>
                <a:srgbClr val="FFFFFF"/>
              </a:solidFill>
              <a:latin typeface="微软雅黑" panose="020B0503020204020204" pitchFamily="34" charset="-122"/>
              <a:ea typeface="微软雅黑" panose="020B0503020204020204" pitchFamily="34" charset="-122"/>
            </a:endParaRPr>
          </a:p>
          <a:p>
            <a:endParaRPr lang="en-US" altLang="zh-CN" sz="1600" b="1" spc="300" dirty="0">
              <a:solidFill>
                <a:srgbClr val="FFFFFF"/>
              </a:solidFill>
              <a:latin typeface="微软雅黑" panose="020B0503020204020204" pitchFamily="34" charset="-122"/>
              <a:ea typeface="微软雅黑" panose="020B0503020204020204" pitchFamily="34" charset="-122"/>
            </a:endParaRPr>
          </a:p>
        </p:txBody>
      </p:sp>
      <p:sp>
        <p:nvSpPr>
          <p:cNvPr id="2" name="Rectangle 13">
            <a:extLst>
              <a:ext uri="{FF2B5EF4-FFF2-40B4-BE49-F238E27FC236}">
                <a16:creationId xmlns:a16="http://schemas.microsoft.com/office/drawing/2014/main" id="{0054A53A-3158-984D-92DE-AC0469909892}"/>
              </a:ext>
            </a:extLst>
          </p:cNvPr>
          <p:cNvSpPr/>
          <p:nvPr/>
        </p:nvSpPr>
        <p:spPr>
          <a:xfrm>
            <a:off x="5231642" y="213115"/>
            <a:ext cx="6960358" cy="5070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cs typeface="+mn-ea"/>
                <a:sym typeface="+mn-lt"/>
              </a:rPr>
              <a:t>（</a:t>
            </a:r>
            <a:r>
              <a:rPr lang="en-US" altLang="zh-CN" sz="2000" dirty="0">
                <a:cs typeface="+mn-ea"/>
                <a:sym typeface="+mn-lt"/>
              </a:rPr>
              <a:t>3</a:t>
            </a:r>
            <a:r>
              <a:rPr lang="zh-CN" altLang="en-US" sz="2000" dirty="0">
                <a:cs typeface="+mn-ea"/>
                <a:sym typeface="+mn-lt"/>
              </a:rPr>
              <a:t>）</a:t>
            </a:r>
            <a:r>
              <a:rPr lang="en-US" sz="2000" dirty="0">
                <a:cs typeface="+mn-ea"/>
                <a:sym typeface="+mn-lt"/>
              </a:rPr>
              <a:t> Removing users based on toxicity score </a:t>
            </a:r>
          </a:p>
        </p:txBody>
      </p:sp>
      <p:pic>
        <p:nvPicPr>
          <p:cNvPr id="6" name="图片 5">
            <a:extLst>
              <a:ext uri="{FF2B5EF4-FFF2-40B4-BE49-F238E27FC236}">
                <a16:creationId xmlns:a16="http://schemas.microsoft.com/office/drawing/2014/main" id="{9E7CC80C-8D58-EEF4-90C6-44F098C126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22955" y="1082454"/>
            <a:ext cx="5577731" cy="3524783"/>
          </a:xfrm>
          <a:prstGeom prst="rect">
            <a:avLst/>
          </a:prstGeom>
        </p:spPr>
      </p:pic>
      <p:pic>
        <p:nvPicPr>
          <p:cNvPr id="10" name="图片 9">
            <a:extLst>
              <a:ext uri="{FF2B5EF4-FFF2-40B4-BE49-F238E27FC236}">
                <a16:creationId xmlns:a16="http://schemas.microsoft.com/office/drawing/2014/main" id="{51580552-7E9B-1749-65DD-C38ACD285E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8044" y="4607237"/>
            <a:ext cx="11458050" cy="1833703"/>
          </a:xfrm>
          <a:prstGeom prst="rect">
            <a:avLst/>
          </a:prstGeom>
        </p:spPr>
      </p:pic>
    </p:spTree>
    <p:extLst>
      <p:ext uri="{BB962C8B-B14F-4D97-AF65-F5344CB8AC3E}">
        <p14:creationId xmlns:p14="http://schemas.microsoft.com/office/powerpoint/2010/main" val="99546492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405114" y="-1"/>
            <a:ext cx="12871048" cy="324092"/>
            <a:chOff x="-405114" y="-1"/>
            <a:chExt cx="12871048" cy="324092"/>
          </a:xfrm>
        </p:grpSpPr>
        <p:sp>
          <p:nvSpPr>
            <p:cNvPr id="6" name="平行四边形 5"/>
            <p:cNvSpPr/>
            <p:nvPr/>
          </p:nvSpPr>
          <p:spPr>
            <a:xfrm>
              <a:off x="-405114" y="0"/>
              <a:ext cx="3217762" cy="324091"/>
            </a:xfrm>
            <a:prstGeom prst="parallelogram">
              <a:avLst/>
            </a:prstGeom>
            <a:solidFill>
              <a:srgbClr val="E253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平行四边形 6"/>
            <p:cNvSpPr/>
            <p:nvPr/>
          </p:nvSpPr>
          <p:spPr>
            <a:xfrm>
              <a:off x="2812648" y="-1"/>
              <a:ext cx="3217762" cy="324091"/>
            </a:xfrm>
            <a:prstGeom prst="parallelogram">
              <a:avLst/>
            </a:prstGeom>
            <a:solidFill>
              <a:srgbClr val="784A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平行四边形 7"/>
            <p:cNvSpPr/>
            <p:nvPr/>
          </p:nvSpPr>
          <p:spPr>
            <a:xfrm>
              <a:off x="6030410" y="-1"/>
              <a:ext cx="3217762" cy="324091"/>
            </a:xfrm>
            <a:prstGeom prst="parallelogram">
              <a:avLst/>
            </a:prstGeom>
            <a:solidFill>
              <a:srgbClr val="56C0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平行四边形 8"/>
            <p:cNvSpPr/>
            <p:nvPr/>
          </p:nvSpPr>
          <p:spPr>
            <a:xfrm>
              <a:off x="9248172" y="-1"/>
              <a:ext cx="3217762" cy="324091"/>
            </a:xfrm>
            <a:prstGeom prst="parallelogram">
              <a:avLst/>
            </a:prstGeom>
            <a:solidFill>
              <a:srgbClr val="E253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7" name="组合 16"/>
          <p:cNvGrpSpPr/>
          <p:nvPr/>
        </p:nvGrpSpPr>
        <p:grpSpPr>
          <a:xfrm>
            <a:off x="-405114" y="6545483"/>
            <a:ext cx="12871048" cy="324092"/>
            <a:chOff x="-405114" y="-1"/>
            <a:chExt cx="12871048" cy="324092"/>
          </a:xfrm>
        </p:grpSpPr>
        <p:sp>
          <p:nvSpPr>
            <p:cNvPr id="18" name="平行四边形 17"/>
            <p:cNvSpPr/>
            <p:nvPr/>
          </p:nvSpPr>
          <p:spPr>
            <a:xfrm>
              <a:off x="-405114" y="0"/>
              <a:ext cx="3217762" cy="324091"/>
            </a:xfrm>
            <a:prstGeom prst="parallelogram">
              <a:avLst/>
            </a:prstGeom>
            <a:solidFill>
              <a:srgbClr val="E253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平行四边形 18"/>
            <p:cNvSpPr/>
            <p:nvPr/>
          </p:nvSpPr>
          <p:spPr>
            <a:xfrm>
              <a:off x="2812648" y="-1"/>
              <a:ext cx="3217762" cy="324091"/>
            </a:xfrm>
            <a:prstGeom prst="parallelogram">
              <a:avLst/>
            </a:prstGeom>
            <a:solidFill>
              <a:srgbClr val="784A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平行四边形 19"/>
            <p:cNvSpPr/>
            <p:nvPr/>
          </p:nvSpPr>
          <p:spPr>
            <a:xfrm>
              <a:off x="6030410" y="-1"/>
              <a:ext cx="3217762" cy="324091"/>
            </a:xfrm>
            <a:prstGeom prst="parallelogram">
              <a:avLst/>
            </a:prstGeom>
            <a:solidFill>
              <a:srgbClr val="56C0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平行四边形 20"/>
            <p:cNvSpPr/>
            <p:nvPr/>
          </p:nvSpPr>
          <p:spPr>
            <a:xfrm>
              <a:off x="9248172" y="-1"/>
              <a:ext cx="3217762" cy="324091"/>
            </a:xfrm>
            <a:prstGeom prst="parallelogram">
              <a:avLst/>
            </a:prstGeom>
            <a:solidFill>
              <a:srgbClr val="E253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 name="平行四边形 21"/>
          <p:cNvSpPr/>
          <p:nvPr/>
        </p:nvSpPr>
        <p:spPr>
          <a:xfrm>
            <a:off x="2165445" y="2796034"/>
            <a:ext cx="7861109" cy="1322407"/>
          </a:xfrm>
          <a:prstGeom prst="parallelogram">
            <a:avLst/>
          </a:prstGeom>
          <a:solidFill>
            <a:srgbClr val="E253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六边形 22"/>
          <p:cNvSpPr/>
          <p:nvPr/>
        </p:nvSpPr>
        <p:spPr>
          <a:xfrm rot="5400000">
            <a:off x="2809930" y="3115560"/>
            <a:ext cx="792694" cy="683357"/>
          </a:xfrm>
          <a:prstGeom prst="hexagon">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4" name="文本框 23"/>
          <p:cNvSpPr txBox="1"/>
          <p:nvPr/>
        </p:nvSpPr>
        <p:spPr>
          <a:xfrm>
            <a:off x="2980571" y="3195628"/>
            <a:ext cx="451413" cy="523220"/>
          </a:xfrm>
          <a:prstGeom prst="rect">
            <a:avLst/>
          </a:prstGeom>
          <a:noFill/>
        </p:spPr>
        <p:txBody>
          <a:bodyPr wrap="square" rtlCol="0">
            <a:spAutoFit/>
          </a:bodyPr>
          <a:lstStyle/>
          <a:p>
            <a:pPr algn="ctr"/>
            <a:r>
              <a:rPr lang="en-US" altLang="zh-CN" sz="2800" b="1" dirty="0">
                <a:solidFill>
                  <a:srgbClr val="E2534F"/>
                </a:solidFill>
              </a:rPr>
              <a:t>5</a:t>
            </a:r>
            <a:endParaRPr lang="zh-CN" altLang="en-US" sz="2800" b="1" dirty="0">
              <a:solidFill>
                <a:srgbClr val="E2534F"/>
              </a:solidFill>
            </a:endParaRPr>
          </a:p>
        </p:txBody>
      </p:sp>
      <p:sp>
        <p:nvSpPr>
          <p:cNvPr id="25" name="文本框 24"/>
          <p:cNvSpPr txBox="1"/>
          <p:nvPr/>
        </p:nvSpPr>
        <p:spPr>
          <a:xfrm>
            <a:off x="3821235" y="3257183"/>
            <a:ext cx="5665629" cy="461665"/>
          </a:xfrm>
          <a:prstGeom prst="rect">
            <a:avLst/>
          </a:prstGeom>
          <a:noFill/>
        </p:spPr>
        <p:txBody>
          <a:bodyPr wrap="square" rtlCol="0">
            <a:spAutoFit/>
          </a:bodyPr>
          <a:lstStyle/>
          <a:p>
            <a:pPr algn="r"/>
            <a:r>
              <a:rPr lang="en-US" altLang="zh-CN" sz="2400" b="1" spc="300" dirty="0">
                <a:solidFill>
                  <a:srgbClr val="FFFFFF"/>
                </a:solidFill>
                <a:latin typeface="微软雅黑" panose="020B0503020204020204" pitchFamily="34" charset="-122"/>
                <a:ea typeface="微软雅黑" panose="020B0503020204020204" pitchFamily="34" charset="-122"/>
              </a:rPr>
              <a:t>Conclusions and future work </a:t>
            </a:r>
            <a:endParaRPr lang="zh-CN" altLang="en-US" sz="2400" b="1" spc="300" dirty="0">
              <a:solidFill>
                <a:srgbClr val="FFFFFF"/>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6760603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960468" y="1026186"/>
            <a:ext cx="10110716" cy="5365058"/>
          </a:xfrm>
          <a:prstGeom prst="rect">
            <a:avLst/>
          </a:prstGeom>
          <a:noFill/>
        </p:spPr>
        <p:txBody>
          <a:bodyPr wrap="square" rtlCol="0">
            <a:spAutoFit/>
          </a:bodyPr>
          <a:lstStyle>
            <a:defPPr>
              <a:defRPr lang="zh-CN"/>
            </a:defPPr>
            <a:lvl1pPr algn="ctr">
              <a:defRPr sz="1600">
                <a:solidFill>
                  <a:schemeClr val="tx1">
                    <a:lumMod val="65000"/>
                    <a:lumOff val="35000"/>
                  </a:schemeClr>
                </a:solidFill>
                <a:latin typeface="+mj-lt"/>
              </a:defRPr>
            </a:lvl1pPr>
          </a:lstStyle>
          <a:p>
            <a:pPr marL="342900" indent="-342900" algn="l" defTabSz="1216660">
              <a:lnSpc>
                <a:spcPct val="150000"/>
              </a:lnSpc>
              <a:spcBef>
                <a:spcPct val="20000"/>
              </a:spcBef>
              <a:buFont typeface="Arial" panose="020B0604020202020204" pitchFamily="34" charset="0"/>
              <a:buChar char="•"/>
            </a:pPr>
            <a:r>
              <a:rPr lang="zh-CN" altLang="en-US" sz="2000" dirty="0">
                <a:solidFill>
                  <a:schemeClr val="tx1"/>
                </a:solidFill>
                <a:latin typeface="+mn-lt"/>
                <a:cs typeface="+mn-ea"/>
                <a:sym typeface="+mn-lt"/>
              </a:rPr>
              <a:t>通过使用毒性评估、话题建模和社交网络分析</a:t>
            </a:r>
            <a:endParaRPr lang="en-US" altLang="zh-CN" sz="2000" dirty="0">
              <a:solidFill>
                <a:schemeClr val="tx1"/>
              </a:solidFill>
              <a:latin typeface="+mn-lt"/>
              <a:cs typeface="+mn-ea"/>
              <a:sym typeface="+mn-lt"/>
            </a:endParaRPr>
          </a:p>
          <a:p>
            <a:pPr lvl="2" defTabSz="1216660">
              <a:lnSpc>
                <a:spcPct val="150000"/>
              </a:lnSpc>
              <a:spcBef>
                <a:spcPct val="20000"/>
              </a:spcBef>
            </a:pPr>
            <a:r>
              <a:rPr lang="en-US" altLang="zh-CN" sz="2200" dirty="0">
                <a:solidFill>
                  <a:schemeClr val="tx1"/>
                </a:solidFill>
                <a:latin typeface="+mn-lt"/>
                <a:cs typeface="+mn-ea"/>
                <a:sym typeface="+mn-lt"/>
              </a:rPr>
              <a:t>1)</a:t>
            </a:r>
            <a:r>
              <a:rPr lang="zh-CN" altLang="en-US" sz="2200" dirty="0">
                <a:solidFill>
                  <a:schemeClr val="tx1"/>
                </a:solidFill>
                <a:latin typeface="+mn-lt"/>
                <a:cs typeface="+mn-ea"/>
                <a:sym typeface="+mn-lt"/>
              </a:rPr>
              <a:t>识别和测量</a:t>
            </a:r>
            <a:r>
              <a:rPr lang="en-US" altLang="zh-CN" sz="2200" dirty="0">
                <a:solidFill>
                  <a:schemeClr val="tx1"/>
                </a:solidFill>
                <a:latin typeface="+mn-lt"/>
                <a:cs typeface="+mn-ea"/>
                <a:sym typeface="+mn-lt"/>
              </a:rPr>
              <a:t>OSNs</a:t>
            </a:r>
            <a:r>
              <a:rPr lang="zh-CN" altLang="en-US" sz="2200" dirty="0">
                <a:solidFill>
                  <a:schemeClr val="tx1"/>
                </a:solidFill>
                <a:latin typeface="+mn-lt"/>
                <a:cs typeface="+mn-ea"/>
                <a:sym typeface="+mn-lt"/>
              </a:rPr>
              <a:t>上文本内容的毒性</a:t>
            </a:r>
            <a:endParaRPr lang="en-US" altLang="zh-CN" sz="2200" dirty="0">
              <a:solidFill>
                <a:schemeClr val="tx1"/>
              </a:solidFill>
              <a:latin typeface="+mn-lt"/>
              <a:cs typeface="+mn-ea"/>
              <a:sym typeface="+mn-lt"/>
            </a:endParaRPr>
          </a:p>
          <a:p>
            <a:pPr lvl="2" defTabSz="1216660">
              <a:lnSpc>
                <a:spcPct val="150000"/>
              </a:lnSpc>
              <a:spcBef>
                <a:spcPct val="20000"/>
              </a:spcBef>
            </a:pPr>
            <a:r>
              <a:rPr lang="en-US" altLang="zh-CN" sz="2200" dirty="0">
                <a:solidFill>
                  <a:schemeClr val="tx1"/>
                </a:solidFill>
                <a:latin typeface="+mn-lt"/>
                <a:cs typeface="+mn-ea"/>
                <a:sym typeface="+mn-lt"/>
              </a:rPr>
              <a:t>2)</a:t>
            </a:r>
            <a:r>
              <a:rPr lang="zh-CN" altLang="en-US" sz="2200" dirty="0">
                <a:solidFill>
                  <a:schemeClr val="tx1"/>
                </a:solidFill>
                <a:latin typeface="+mn-lt"/>
                <a:cs typeface="+mn-ea"/>
                <a:sym typeface="+mn-lt"/>
              </a:rPr>
              <a:t>识别有毒讨论的共同主题</a:t>
            </a:r>
            <a:endParaRPr lang="en-US" altLang="zh-CN" sz="2200" dirty="0">
              <a:solidFill>
                <a:schemeClr val="tx1"/>
              </a:solidFill>
              <a:latin typeface="+mn-lt"/>
              <a:cs typeface="+mn-ea"/>
              <a:sym typeface="+mn-lt"/>
            </a:endParaRPr>
          </a:p>
          <a:p>
            <a:pPr lvl="2" defTabSz="1216660">
              <a:lnSpc>
                <a:spcPct val="150000"/>
              </a:lnSpc>
              <a:spcBef>
                <a:spcPct val="20000"/>
              </a:spcBef>
            </a:pPr>
            <a:r>
              <a:rPr lang="en-US" altLang="zh-CN" sz="2200" dirty="0">
                <a:solidFill>
                  <a:schemeClr val="tx1"/>
                </a:solidFill>
                <a:latin typeface="+mn-lt"/>
                <a:cs typeface="+mn-ea"/>
                <a:sym typeface="+mn-lt"/>
              </a:rPr>
              <a:t>3)</a:t>
            </a:r>
            <a:r>
              <a:rPr lang="zh-CN" altLang="en-US" sz="2200" dirty="0">
                <a:solidFill>
                  <a:schemeClr val="tx1"/>
                </a:solidFill>
                <a:latin typeface="+mn-lt"/>
                <a:cs typeface="+mn-ea"/>
                <a:sym typeface="+mn-lt"/>
              </a:rPr>
              <a:t>识别在社交网络上传播毒性的评论者</a:t>
            </a:r>
            <a:endParaRPr lang="en-US" altLang="zh-CN" sz="2200" dirty="0">
              <a:solidFill>
                <a:schemeClr val="tx1"/>
              </a:solidFill>
              <a:latin typeface="+mn-lt"/>
              <a:cs typeface="+mn-ea"/>
              <a:sym typeface="+mn-lt"/>
            </a:endParaRPr>
          </a:p>
          <a:p>
            <a:pPr marL="342900" indent="-342900" algn="l" defTabSz="1216660">
              <a:lnSpc>
                <a:spcPct val="150000"/>
              </a:lnSpc>
              <a:spcBef>
                <a:spcPct val="20000"/>
              </a:spcBef>
              <a:buFont typeface="Arial" panose="020B0604020202020204" pitchFamily="34" charset="0"/>
              <a:buChar char="•"/>
            </a:pPr>
            <a:r>
              <a:rPr lang="zh-CN" altLang="en-US" sz="2000" dirty="0">
                <a:solidFill>
                  <a:schemeClr val="tx1"/>
                </a:solidFill>
                <a:latin typeface="+mn-lt"/>
                <a:cs typeface="+mn-ea"/>
                <a:sym typeface="+mn-lt"/>
              </a:rPr>
              <a:t>本工作中使用的方法在纳入</a:t>
            </a:r>
            <a:r>
              <a:rPr lang="en-US" altLang="zh-CN" sz="2000" dirty="0">
                <a:solidFill>
                  <a:schemeClr val="tx1"/>
                </a:solidFill>
                <a:latin typeface="+mn-lt"/>
                <a:cs typeface="+mn-ea"/>
                <a:sym typeface="+mn-lt"/>
              </a:rPr>
              <a:t>OSNs</a:t>
            </a:r>
            <a:r>
              <a:rPr lang="zh-CN" altLang="en-US" sz="2000" dirty="0">
                <a:solidFill>
                  <a:schemeClr val="tx1"/>
                </a:solidFill>
                <a:latin typeface="+mn-lt"/>
                <a:cs typeface="+mn-ea"/>
                <a:sym typeface="+mn-lt"/>
              </a:rPr>
              <a:t>的审核过程时是有用的</a:t>
            </a:r>
            <a:endParaRPr lang="en-US" altLang="zh-CN" sz="2000" dirty="0">
              <a:solidFill>
                <a:schemeClr val="tx1"/>
              </a:solidFill>
              <a:latin typeface="+mn-lt"/>
              <a:cs typeface="+mn-ea"/>
              <a:sym typeface="+mn-lt"/>
            </a:endParaRPr>
          </a:p>
          <a:p>
            <a:pPr marL="342900" indent="-342900" algn="l" defTabSz="1216660">
              <a:lnSpc>
                <a:spcPct val="150000"/>
              </a:lnSpc>
              <a:spcBef>
                <a:spcPct val="20000"/>
              </a:spcBef>
              <a:buFont typeface="Arial" panose="020B0604020202020204" pitchFamily="34" charset="0"/>
              <a:buChar char="•"/>
            </a:pPr>
            <a:r>
              <a:rPr lang="zh-CN" altLang="en-US" sz="2000" dirty="0">
                <a:solidFill>
                  <a:schemeClr val="tx1"/>
                </a:solidFill>
                <a:latin typeface="+mn-lt"/>
                <a:cs typeface="+mn-ea"/>
                <a:sym typeface="+mn-lt"/>
              </a:rPr>
              <a:t>可以推广到除</a:t>
            </a:r>
            <a:r>
              <a:rPr lang="en-US" altLang="zh-CN" sz="2000" dirty="0">
                <a:solidFill>
                  <a:schemeClr val="tx1"/>
                </a:solidFill>
                <a:latin typeface="+mn-lt"/>
                <a:cs typeface="+mn-ea"/>
                <a:sym typeface="+mn-lt"/>
              </a:rPr>
              <a:t>YouTube</a:t>
            </a:r>
            <a:r>
              <a:rPr lang="zh-CN" altLang="en-US" sz="2000" dirty="0">
                <a:solidFill>
                  <a:schemeClr val="tx1"/>
                </a:solidFill>
                <a:latin typeface="+mn-lt"/>
                <a:cs typeface="+mn-ea"/>
                <a:sym typeface="+mn-lt"/>
              </a:rPr>
              <a:t>之外的其他社交媒体平台</a:t>
            </a:r>
            <a:endParaRPr lang="en-US" altLang="zh-CN" sz="2000" dirty="0">
              <a:solidFill>
                <a:schemeClr val="tx1"/>
              </a:solidFill>
              <a:latin typeface="+mn-lt"/>
              <a:cs typeface="+mn-ea"/>
              <a:sym typeface="+mn-lt"/>
            </a:endParaRPr>
          </a:p>
          <a:p>
            <a:pPr marL="342900" indent="-342900" algn="l" defTabSz="1216660">
              <a:lnSpc>
                <a:spcPct val="150000"/>
              </a:lnSpc>
              <a:spcBef>
                <a:spcPct val="20000"/>
              </a:spcBef>
              <a:buFont typeface="Arial" panose="020B0604020202020204" pitchFamily="34" charset="0"/>
              <a:buChar char="•"/>
            </a:pPr>
            <a:r>
              <a:rPr lang="zh-CN" altLang="en-US" sz="2000" dirty="0">
                <a:solidFill>
                  <a:schemeClr val="tx1"/>
                </a:solidFill>
                <a:latin typeface="+mn-lt"/>
                <a:cs typeface="+mn-ea"/>
                <a:sym typeface="+mn-lt"/>
              </a:rPr>
              <a:t>未来的工作将包括扩大搜索词集，以捕捉更广泛的讨论</a:t>
            </a:r>
            <a:endParaRPr lang="en-US" altLang="zh-CN" sz="2000" dirty="0">
              <a:solidFill>
                <a:schemeClr val="tx1"/>
              </a:solidFill>
              <a:latin typeface="+mn-lt"/>
              <a:cs typeface="+mn-ea"/>
              <a:sym typeface="+mn-lt"/>
            </a:endParaRPr>
          </a:p>
          <a:p>
            <a:pPr marL="342900" indent="-342900" algn="l" defTabSz="1216660">
              <a:lnSpc>
                <a:spcPct val="150000"/>
              </a:lnSpc>
              <a:spcBef>
                <a:spcPct val="20000"/>
              </a:spcBef>
              <a:buFont typeface="Arial" panose="020B0604020202020204" pitchFamily="34" charset="0"/>
              <a:buChar char="•"/>
            </a:pPr>
            <a:r>
              <a:rPr lang="zh-CN" altLang="en-US" sz="2000" dirty="0">
                <a:solidFill>
                  <a:schemeClr val="tx1"/>
                </a:solidFill>
                <a:latin typeface="+mn-lt"/>
                <a:cs typeface="+mn-ea"/>
                <a:sym typeface="+mn-lt"/>
              </a:rPr>
              <a:t>通过调查其他</a:t>
            </a:r>
            <a:r>
              <a:rPr lang="en-US" altLang="zh-CN" sz="2000" dirty="0">
                <a:solidFill>
                  <a:schemeClr val="tx1"/>
                </a:solidFill>
                <a:latin typeface="+mn-lt"/>
                <a:cs typeface="+mn-ea"/>
                <a:sym typeface="+mn-lt"/>
              </a:rPr>
              <a:t>OSNs</a:t>
            </a:r>
            <a:r>
              <a:rPr lang="zh-CN" altLang="en-US" sz="2000" dirty="0">
                <a:solidFill>
                  <a:schemeClr val="tx1"/>
                </a:solidFill>
                <a:latin typeface="+mn-lt"/>
                <a:cs typeface="+mn-ea"/>
                <a:sym typeface="+mn-lt"/>
              </a:rPr>
              <a:t>平台上的类似行为来进一步验证本研究成果</a:t>
            </a:r>
            <a:endParaRPr lang="en-US" altLang="zh-CN" sz="2000" dirty="0">
              <a:solidFill>
                <a:schemeClr val="tx1"/>
              </a:solidFill>
              <a:latin typeface="+mn-lt"/>
              <a:cs typeface="+mn-ea"/>
              <a:sym typeface="+mn-lt"/>
            </a:endParaRPr>
          </a:p>
          <a:p>
            <a:pPr marL="342900" indent="-342900" algn="l" defTabSz="1216660">
              <a:lnSpc>
                <a:spcPct val="150000"/>
              </a:lnSpc>
              <a:spcBef>
                <a:spcPct val="20000"/>
              </a:spcBef>
              <a:buFont typeface="Arial" panose="020B0604020202020204" pitchFamily="34" charset="0"/>
              <a:buChar char="•"/>
            </a:pPr>
            <a:r>
              <a:rPr lang="zh-CN" altLang="en-US" sz="2000" dirty="0">
                <a:solidFill>
                  <a:schemeClr val="tx1"/>
                </a:solidFill>
                <a:latin typeface="+mn-lt"/>
                <a:cs typeface="+mn-ea"/>
                <a:sym typeface="+mn-lt"/>
              </a:rPr>
              <a:t>机器学习算法的一种漏洞是，对手可以通过微妙地干扰输入来改变算法的输出</a:t>
            </a:r>
            <a:endParaRPr lang="en-US" altLang="zh-CN" sz="2000" dirty="0">
              <a:solidFill>
                <a:schemeClr val="tx1"/>
              </a:solidFill>
              <a:latin typeface="+mn-lt"/>
              <a:cs typeface="+mn-ea"/>
              <a:sym typeface="+mn-lt"/>
            </a:endParaRPr>
          </a:p>
          <a:p>
            <a:pPr marL="342900" indent="-342900" algn="l" defTabSz="1216660">
              <a:lnSpc>
                <a:spcPct val="150000"/>
              </a:lnSpc>
              <a:spcBef>
                <a:spcPct val="20000"/>
              </a:spcBef>
              <a:buFont typeface="Arial" panose="020B0604020202020204" pitchFamily="34" charset="0"/>
              <a:buChar char="•"/>
            </a:pPr>
            <a:r>
              <a:rPr lang="zh-CN" altLang="en-US" sz="2000" dirty="0">
                <a:solidFill>
                  <a:schemeClr val="tx1"/>
                </a:solidFill>
                <a:latin typeface="+mn-lt"/>
                <a:cs typeface="+mn-ea"/>
                <a:sym typeface="+mn-lt"/>
              </a:rPr>
              <a:t>目标是设置一个新的基准和示例替代解决方案</a:t>
            </a:r>
            <a:endParaRPr lang="en-US" altLang="zh-CN" sz="2000" dirty="0">
              <a:solidFill>
                <a:schemeClr val="tx1"/>
              </a:solidFill>
              <a:latin typeface="+mn-lt"/>
              <a:cs typeface="+mn-ea"/>
              <a:sym typeface="+mn-lt"/>
            </a:endParaRPr>
          </a:p>
        </p:txBody>
      </p:sp>
      <p:sp>
        <p:nvSpPr>
          <p:cNvPr id="7" name="Freeform 4"/>
          <p:cNvSpPr/>
          <p:nvPr/>
        </p:nvSpPr>
        <p:spPr>
          <a:xfrm>
            <a:off x="0" y="197964"/>
            <a:ext cx="5416233" cy="537327"/>
          </a:xfrm>
          <a:prstGeom prst="homePlate">
            <a:avLst/>
          </a:prstGeom>
          <a:solidFill>
            <a:schemeClr val="accent1"/>
          </a:solidFill>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60889" tIns="45014" rIns="60889" bIns="45014" numCol="1" spcCol="1270" anchor="ctr" anchorCtr="0">
            <a:noAutofit/>
          </a:bodyPr>
          <a:lstStyle/>
          <a:p>
            <a:pPr lvl="0" algn="ctr" defTabSz="1111250">
              <a:lnSpc>
                <a:spcPct val="90000"/>
              </a:lnSpc>
              <a:spcBef>
                <a:spcPct val="0"/>
              </a:spcBef>
              <a:spcAft>
                <a:spcPct val="35000"/>
              </a:spcAft>
            </a:pPr>
            <a:endParaRPr lang="en-US" sz="2400" kern="1200" dirty="0">
              <a:cs typeface="+mn-ea"/>
              <a:sym typeface="+mn-lt"/>
            </a:endParaRPr>
          </a:p>
        </p:txBody>
      </p:sp>
      <p:sp>
        <p:nvSpPr>
          <p:cNvPr id="8" name="文本框 7"/>
          <p:cNvSpPr txBox="1"/>
          <p:nvPr/>
        </p:nvSpPr>
        <p:spPr>
          <a:xfrm>
            <a:off x="206645" y="297350"/>
            <a:ext cx="5061391" cy="338554"/>
          </a:xfrm>
          <a:prstGeom prst="rect">
            <a:avLst/>
          </a:prstGeom>
          <a:noFill/>
        </p:spPr>
        <p:txBody>
          <a:bodyPr wrap="square" rtlCol="0">
            <a:spAutoFit/>
          </a:bodyPr>
          <a:lstStyle/>
          <a:p>
            <a:r>
              <a:rPr lang="en-US" altLang="zh-CN" sz="1600" b="1" spc="300" dirty="0">
                <a:solidFill>
                  <a:schemeClr val="bg1"/>
                </a:solidFill>
                <a:latin typeface="+mn-ea"/>
                <a:cs typeface="+mn-ea"/>
                <a:sym typeface="+mn-lt"/>
              </a:rPr>
              <a:t>5</a:t>
            </a:r>
            <a:r>
              <a:rPr lang="zh-CN" altLang="en-US" sz="1600" b="1" spc="300" dirty="0">
                <a:solidFill>
                  <a:schemeClr val="bg1"/>
                </a:solidFill>
                <a:latin typeface="+mn-ea"/>
                <a:cs typeface="+mn-ea"/>
                <a:sym typeface="+mn-lt"/>
              </a:rPr>
              <a:t>、</a:t>
            </a:r>
            <a:r>
              <a:rPr lang="en-US" altLang="zh-CN" sz="1600" b="1" spc="300" dirty="0">
                <a:solidFill>
                  <a:schemeClr val="bg1"/>
                </a:solidFill>
                <a:latin typeface="+mn-ea"/>
                <a:cs typeface="+mn-ea"/>
                <a:sym typeface="+mn-lt"/>
              </a:rPr>
              <a:t> </a:t>
            </a:r>
            <a:r>
              <a:rPr lang="en-US" altLang="zh-CN" sz="1600" b="1" spc="300" dirty="0">
                <a:solidFill>
                  <a:srgbClr val="FFFFFF"/>
                </a:solidFill>
                <a:latin typeface="微软雅黑" panose="020B0503020204020204" pitchFamily="34" charset="-122"/>
                <a:ea typeface="微软雅黑" panose="020B0503020204020204" pitchFamily="34" charset="-122"/>
              </a:rPr>
              <a:t>Conclusions and future work </a:t>
            </a:r>
            <a:endParaRPr lang="zh-CN" altLang="en-US" sz="1600" b="1" spc="300" dirty="0">
              <a:solidFill>
                <a:srgbClr val="FFFFFF"/>
              </a:solidFill>
              <a:latin typeface="微软雅黑" panose="020B0503020204020204" pitchFamily="34" charset="-122"/>
              <a:ea typeface="微软雅黑" panose="020B0503020204020204" pitchFamily="34" charset="-122"/>
            </a:endParaRPr>
          </a:p>
        </p:txBody>
      </p:sp>
      <p:grpSp>
        <p:nvGrpSpPr>
          <p:cNvPr id="23" name="组合 22">
            <a:extLst>
              <a:ext uri="{FF2B5EF4-FFF2-40B4-BE49-F238E27FC236}">
                <a16:creationId xmlns:a16="http://schemas.microsoft.com/office/drawing/2014/main" id="{1D44AA5D-C971-B8D8-0962-614E2BFF156B}"/>
              </a:ext>
            </a:extLst>
          </p:cNvPr>
          <p:cNvGrpSpPr/>
          <p:nvPr/>
        </p:nvGrpSpPr>
        <p:grpSpPr>
          <a:xfrm>
            <a:off x="8553290" y="1006216"/>
            <a:ext cx="3343337" cy="2422783"/>
            <a:chOff x="8515583" y="875914"/>
            <a:chExt cx="3692358" cy="2675705"/>
          </a:xfrm>
        </p:grpSpPr>
        <p:sp>
          <p:nvSpPr>
            <p:cNvPr id="2" name="椭圆 1">
              <a:extLst>
                <a:ext uri="{FF2B5EF4-FFF2-40B4-BE49-F238E27FC236}">
                  <a16:creationId xmlns:a16="http://schemas.microsoft.com/office/drawing/2014/main" id="{9777ACA8-D4C7-2383-E649-27150DE8DA01}"/>
                </a:ext>
              </a:extLst>
            </p:cNvPr>
            <p:cNvSpPr/>
            <p:nvPr/>
          </p:nvSpPr>
          <p:spPr>
            <a:xfrm>
              <a:off x="8515583" y="875914"/>
              <a:ext cx="2675705" cy="2675705"/>
            </a:xfrm>
            <a:prstGeom prst="ellipse">
              <a:avLst/>
            </a:prstGeom>
            <a:solidFill>
              <a:schemeClr val="accent1"/>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cs typeface="+mn-ea"/>
                <a:sym typeface="+mn-lt"/>
              </a:endParaRPr>
            </a:p>
          </p:txBody>
        </p:sp>
        <p:sp>
          <p:nvSpPr>
            <p:cNvPr id="3" name="椭圆 2">
              <a:extLst>
                <a:ext uri="{FF2B5EF4-FFF2-40B4-BE49-F238E27FC236}">
                  <a16:creationId xmlns:a16="http://schemas.microsoft.com/office/drawing/2014/main" id="{5FCEE4F9-FF2A-75C7-27C5-159B8D0F3317}"/>
                </a:ext>
              </a:extLst>
            </p:cNvPr>
            <p:cNvSpPr/>
            <p:nvPr/>
          </p:nvSpPr>
          <p:spPr>
            <a:xfrm>
              <a:off x="8778541" y="1138872"/>
              <a:ext cx="2149790" cy="2149790"/>
            </a:xfrm>
            <a:prstGeom prst="ellipse">
              <a:avLst/>
            </a:prstGeom>
            <a:solidFill>
              <a:schemeClr val="accent2"/>
            </a:solidFill>
            <a:ln>
              <a:noFill/>
            </a:ln>
          </p:spPr>
          <p:style>
            <a:lnRef idx="2">
              <a:schemeClr val="accent6">
                <a:shade val="50000"/>
              </a:schemeClr>
            </a:lnRef>
            <a:fillRef idx="1">
              <a:schemeClr val="accent6"/>
            </a:fillRef>
            <a:effectRef idx="0">
              <a:schemeClr val="accent6"/>
            </a:effectRef>
            <a:fontRef idx="minor">
              <a:schemeClr val="lt1"/>
            </a:fontRef>
          </p:style>
          <p:txBody>
            <a:bodyPr tIns="0" rtlCol="0" anchor="ctr"/>
            <a:lstStyle/>
            <a:p>
              <a:pPr algn="ctr"/>
              <a:endParaRPr lang="zh-CN" altLang="en-US">
                <a:cs typeface="+mn-ea"/>
                <a:sym typeface="+mn-lt"/>
              </a:endParaRPr>
            </a:p>
          </p:txBody>
        </p:sp>
        <p:sp>
          <p:nvSpPr>
            <p:cNvPr id="5" name="椭圆 4">
              <a:extLst>
                <a:ext uri="{FF2B5EF4-FFF2-40B4-BE49-F238E27FC236}">
                  <a16:creationId xmlns:a16="http://schemas.microsoft.com/office/drawing/2014/main" id="{9488C38D-0BFA-1693-584A-78E1D64E393A}"/>
                </a:ext>
              </a:extLst>
            </p:cNvPr>
            <p:cNvSpPr/>
            <p:nvPr/>
          </p:nvSpPr>
          <p:spPr>
            <a:xfrm>
              <a:off x="9041498" y="1401830"/>
              <a:ext cx="1623875" cy="1623875"/>
            </a:xfrm>
            <a:prstGeom prst="ellipse">
              <a:avLst/>
            </a:prstGeom>
            <a:solidFill>
              <a:schemeClr val="accent1"/>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cs typeface="+mn-ea"/>
                <a:sym typeface="+mn-lt"/>
              </a:endParaRPr>
            </a:p>
          </p:txBody>
        </p:sp>
        <p:sp>
          <p:nvSpPr>
            <p:cNvPr id="6" name="椭圆 5">
              <a:extLst>
                <a:ext uri="{FF2B5EF4-FFF2-40B4-BE49-F238E27FC236}">
                  <a16:creationId xmlns:a16="http://schemas.microsoft.com/office/drawing/2014/main" id="{C53305C7-B455-80E7-CB4E-526105C6FE23}"/>
                </a:ext>
              </a:extLst>
            </p:cNvPr>
            <p:cNvSpPr/>
            <p:nvPr/>
          </p:nvSpPr>
          <p:spPr>
            <a:xfrm>
              <a:off x="9304456" y="1664787"/>
              <a:ext cx="1097960" cy="1097960"/>
            </a:xfrm>
            <a:prstGeom prst="ellipse">
              <a:avLst/>
            </a:prstGeom>
            <a:solidFill>
              <a:schemeClr val="accent2"/>
            </a:solidFill>
            <a:ln>
              <a:noFill/>
            </a:ln>
          </p:spPr>
          <p:style>
            <a:lnRef idx="2">
              <a:schemeClr val="accent6">
                <a:shade val="50000"/>
              </a:schemeClr>
            </a:lnRef>
            <a:fillRef idx="1">
              <a:schemeClr val="accent6"/>
            </a:fillRef>
            <a:effectRef idx="0">
              <a:schemeClr val="accent6"/>
            </a:effectRef>
            <a:fontRef idx="minor">
              <a:schemeClr val="lt1"/>
            </a:fontRef>
          </p:style>
          <p:txBody>
            <a:bodyPr tIns="0" rtlCol="0" anchor="ctr"/>
            <a:lstStyle/>
            <a:p>
              <a:pPr algn="ctr"/>
              <a:endParaRPr lang="zh-CN" altLang="en-US">
                <a:cs typeface="+mn-ea"/>
                <a:sym typeface="+mn-lt"/>
              </a:endParaRPr>
            </a:p>
          </p:txBody>
        </p:sp>
        <p:sp>
          <p:nvSpPr>
            <p:cNvPr id="9" name="椭圆 8">
              <a:extLst>
                <a:ext uri="{FF2B5EF4-FFF2-40B4-BE49-F238E27FC236}">
                  <a16:creationId xmlns:a16="http://schemas.microsoft.com/office/drawing/2014/main" id="{ED9D27F5-70EB-23E0-F995-18EB6EC07173}"/>
                </a:ext>
              </a:extLst>
            </p:cNvPr>
            <p:cNvSpPr/>
            <p:nvPr/>
          </p:nvSpPr>
          <p:spPr>
            <a:xfrm>
              <a:off x="9567413" y="1927744"/>
              <a:ext cx="572045" cy="572045"/>
            </a:xfrm>
            <a:prstGeom prst="ellipse">
              <a:avLst/>
            </a:prstGeom>
            <a:solidFill>
              <a:schemeClr val="accent1"/>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cs typeface="+mn-ea"/>
                <a:sym typeface="+mn-lt"/>
              </a:endParaRPr>
            </a:p>
          </p:txBody>
        </p:sp>
        <p:sp>
          <p:nvSpPr>
            <p:cNvPr id="10" name="任意多边形 6">
              <a:extLst>
                <a:ext uri="{FF2B5EF4-FFF2-40B4-BE49-F238E27FC236}">
                  <a16:creationId xmlns:a16="http://schemas.microsoft.com/office/drawing/2014/main" id="{E2DA2D01-8CA4-5349-684D-071984DF3C9E}"/>
                </a:ext>
              </a:extLst>
            </p:cNvPr>
            <p:cNvSpPr/>
            <p:nvPr/>
          </p:nvSpPr>
          <p:spPr>
            <a:xfrm rot="17734416">
              <a:off x="10296786" y="1855645"/>
              <a:ext cx="201300" cy="1397513"/>
            </a:xfrm>
            <a:custGeom>
              <a:avLst/>
              <a:gdLst>
                <a:gd name="connsiteX0" fmla="*/ 188625 w 265717"/>
                <a:gd name="connsiteY0" fmla="*/ 28167 h 1844720"/>
                <a:gd name="connsiteX1" fmla="*/ 193381 w 265717"/>
                <a:gd name="connsiteY1" fmla="*/ 46118 h 1844720"/>
                <a:gd name="connsiteX2" fmla="*/ 193380 w 265717"/>
                <a:gd name="connsiteY2" fmla="*/ 175454 h 1844720"/>
                <a:gd name="connsiteX3" fmla="*/ 263027 w 265717"/>
                <a:gd name="connsiteY3" fmla="*/ 278820 h 1844720"/>
                <a:gd name="connsiteX4" fmla="*/ 265717 w 265717"/>
                <a:gd name="connsiteY4" fmla="*/ 278820 h 1844720"/>
                <a:gd name="connsiteX5" fmla="*/ 230294 w 265717"/>
                <a:gd name="connsiteY5" fmla="*/ 706629 h 1844720"/>
                <a:gd name="connsiteX6" fmla="*/ 229888 w 265717"/>
                <a:gd name="connsiteY6" fmla="*/ 706630 h 1844720"/>
                <a:gd name="connsiteX7" fmla="*/ 188516 w 265717"/>
                <a:gd name="connsiteY7" fmla="*/ 1844720 h 1844720"/>
                <a:gd name="connsiteX8" fmla="*/ 139483 w 265717"/>
                <a:gd name="connsiteY8" fmla="*/ 1844593 h 1844720"/>
                <a:gd name="connsiteX9" fmla="*/ 76970 w 265717"/>
                <a:gd name="connsiteY9" fmla="*/ 1838347 h 1844720"/>
                <a:gd name="connsiteX10" fmla="*/ 35829 w 265717"/>
                <a:gd name="connsiteY10" fmla="*/ 706629 h 1844720"/>
                <a:gd name="connsiteX11" fmla="*/ 35423 w 265717"/>
                <a:gd name="connsiteY11" fmla="*/ 706629 h 1844720"/>
                <a:gd name="connsiteX12" fmla="*/ 0 w 265717"/>
                <a:gd name="connsiteY12" fmla="*/ 278820 h 1844720"/>
                <a:gd name="connsiteX13" fmla="*/ 2690 w 265717"/>
                <a:gd name="connsiteY13" fmla="*/ 278820 h 1844720"/>
                <a:gd name="connsiteX14" fmla="*/ 72337 w 265717"/>
                <a:gd name="connsiteY14" fmla="*/ 175453 h 1844720"/>
                <a:gd name="connsiteX15" fmla="*/ 72337 w 265717"/>
                <a:gd name="connsiteY15" fmla="*/ 46118 h 1844720"/>
                <a:gd name="connsiteX16" fmla="*/ 132859 w 265717"/>
                <a:gd name="connsiteY16" fmla="*/ 0 h 1844720"/>
                <a:gd name="connsiteX17" fmla="*/ 188625 w 265717"/>
                <a:gd name="connsiteY17" fmla="*/ 28167 h 1844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65717" h="1844720">
                  <a:moveTo>
                    <a:pt x="188625" y="28167"/>
                  </a:moveTo>
                  <a:cubicBezTo>
                    <a:pt x="191687" y="33685"/>
                    <a:pt x="193381" y="39751"/>
                    <a:pt x="193381" y="46118"/>
                  </a:cubicBezTo>
                  <a:lnTo>
                    <a:pt x="193380" y="175454"/>
                  </a:lnTo>
                  <a:lnTo>
                    <a:pt x="263027" y="278820"/>
                  </a:lnTo>
                  <a:lnTo>
                    <a:pt x="265717" y="278820"/>
                  </a:lnTo>
                  <a:lnTo>
                    <a:pt x="230294" y="706629"/>
                  </a:lnTo>
                  <a:lnTo>
                    <a:pt x="229888" y="706630"/>
                  </a:lnTo>
                  <a:lnTo>
                    <a:pt x="188516" y="1844720"/>
                  </a:lnTo>
                  <a:lnTo>
                    <a:pt x="139483" y="1844593"/>
                  </a:lnTo>
                  <a:lnTo>
                    <a:pt x="76970" y="1838347"/>
                  </a:lnTo>
                  <a:lnTo>
                    <a:pt x="35829" y="706629"/>
                  </a:lnTo>
                  <a:lnTo>
                    <a:pt x="35423" y="706629"/>
                  </a:lnTo>
                  <a:lnTo>
                    <a:pt x="0" y="278820"/>
                  </a:lnTo>
                  <a:lnTo>
                    <a:pt x="2690" y="278820"/>
                  </a:lnTo>
                  <a:lnTo>
                    <a:pt x="72337" y="175453"/>
                  </a:lnTo>
                  <a:lnTo>
                    <a:pt x="72337" y="46118"/>
                  </a:lnTo>
                  <a:cubicBezTo>
                    <a:pt x="72337" y="20648"/>
                    <a:pt x="99434" y="0"/>
                    <a:pt x="132859" y="0"/>
                  </a:cubicBezTo>
                  <a:cubicBezTo>
                    <a:pt x="157928" y="0"/>
                    <a:pt x="179437" y="11615"/>
                    <a:pt x="188625" y="28167"/>
                  </a:cubicBezTo>
                  <a:close/>
                </a:path>
              </a:pathLst>
            </a:custGeom>
            <a:solidFill>
              <a:schemeClr val="tx1">
                <a:alpha val="10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cs typeface="+mn-ea"/>
                <a:sym typeface="+mn-lt"/>
              </a:endParaRPr>
            </a:p>
          </p:txBody>
        </p:sp>
        <p:grpSp>
          <p:nvGrpSpPr>
            <p:cNvPr id="12" name="组合 11">
              <a:extLst>
                <a:ext uri="{FF2B5EF4-FFF2-40B4-BE49-F238E27FC236}">
                  <a16:creationId xmlns:a16="http://schemas.microsoft.com/office/drawing/2014/main" id="{0F7DFFC0-2B69-B425-628C-44598F035098}"/>
                </a:ext>
              </a:extLst>
            </p:cNvPr>
            <p:cNvGrpSpPr/>
            <p:nvPr/>
          </p:nvGrpSpPr>
          <p:grpSpPr>
            <a:xfrm>
              <a:off x="9041498" y="1325562"/>
              <a:ext cx="3166443" cy="470703"/>
              <a:chOff x="1400629" y="2580004"/>
              <a:chExt cx="15060886" cy="2238856"/>
            </a:xfrm>
            <a:scene3d>
              <a:camera prst="perspectiveFront">
                <a:rot lat="0" lon="2400000" rev="2400000"/>
              </a:camera>
              <a:lightRig rig="threePt" dir="t"/>
            </a:scene3d>
          </p:grpSpPr>
          <p:grpSp>
            <p:nvGrpSpPr>
              <p:cNvPr id="13" name="组合 12">
                <a:extLst>
                  <a:ext uri="{FF2B5EF4-FFF2-40B4-BE49-F238E27FC236}">
                    <a16:creationId xmlns:a16="http://schemas.microsoft.com/office/drawing/2014/main" id="{D06C26FB-9041-1027-D5F9-1C03CB849843}"/>
                  </a:ext>
                </a:extLst>
              </p:cNvPr>
              <p:cNvGrpSpPr/>
              <p:nvPr/>
            </p:nvGrpSpPr>
            <p:grpSpPr>
              <a:xfrm>
                <a:off x="12410393" y="2580004"/>
                <a:ext cx="4051122" cy="2238856"/>
                <a:chOff x="8523265" y="-354358"/>
                <a:chExt cx="4051122" cy="2238856"/>
              </a:xfrm>
            </p:grpSpPr>
            <p:sp>
              <p:nvSpPr>
                <p:cNvPr id="19" name="任意多边形 15">
                  <a:extLst>
                    <a:ext uri="{FF2B5EF4-FFF2-40B4-BE49-F238E27FC236}">
                      <a16:creationId xmlns:a16="http://schemas.microsoft.com/office/drawing/2014/main" id="{AFB53040-9942-AE53-5473-3951B0EAA4FA}"/>
                    </a:ext>
                  </a:extLst>
                </p:cNvPr>
                <p:cNvSpPr/>
                <p:nvPr/>
              </p:nvSpPr>
              <p:spPr>
                <a:xfrm>
                  <a:off x="8523265" y="-354358"/>
                  <a:ext cx="4051122" cy="1119428"/>
                </a:xfrm>
                <a:custGeom>
                  <a:avLst/>
                  <a:gdLst>
                    <a:gd name="connsiteX0" fmla="*/ 2618522 w 4051122"/>
                    <a:gd name="connsiteY0" fmla="*/ 2465 h 1119428"/>
                    <a:gd name="connsiteX1" fmla="*/ 3998305 w 4051122"/>
                    <a:gd name="connsiteY1" fmla="*/ 973284 h 1119428"/>
                    <a:gd name="connsiteX2" fmla="*/ 4051122 w 4051122"/>
                    <a:gd name="connsiteY2" fmla="*/ 1119428 h 1119428"/>
                    <a:gd name="connsiteX3" fmla="*/ 0 w 4051122"/>
                    <a:gd name="connsiteY3" fmla="*/ 1119428 h 1119428"/>
                    <a:gd name="connsiteX4" fmla="*/ 72577 w 4051122"/>
                    <a:gd name="connsiteY4" fmla="*/ 1046817 h 1119428"/>
                    <a:gd name="connsiteX5" fmla="*/ 1366074 w 4051122"/>
                    <a:gd name="connsiteY5" fmla="*/ 271643 h 1119428"/>
                    <a:gd name="connsiteX6" fmla="*/ 2618522 w 4051122"/>
                    <a:gd name="connsiteY6" fmla="*/ 2465 h 1119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51122" h="1119428">
                      <a:moveTo>
                        <a:pt x="2618522" y="2465"/>
                      </a:moveTo>
                      <a:cubicBezTo>
                        <a:pt x="3327045" y="38132"/>
                        <a:pt x="3784112" y="456606"/>
                        <a:pt x="3998305" y="973284"/>
                      </a:cubicBezTo>
                      <a:lnTo>
                        <a:pt x="4051122" y="1119428"/>
                      </a:lnTo>
                      <a:lnTo>
                        <a:pt x="0" y="1119428"/>
                      </a:lnTo>
                      <a:lnTo>
                        <a:pt x="72577" y="1046817"/>
                      </a:lnTo>
                      <a:cubicBezTo>
                        <a:pt x="364044" y="779161"/>
                        <a:pt x="788800" y="522616"/>
                        <a:pt x="1366074" y="271643"/>
                      </a:cubicBezTo>
                      <a:cubicBezTo>
                        <a:pt x="1847136" y="62499"/>
                        <a:pt x="2264261" y="-15369"/>
                        <a:pt x="2618522" y="2465"/>
                      </a:cubicBezTo>
                      <a:close/>
                    </a:path>
                  </a:pathLst>
                </a:custGeom>
                <a:solidFill>
                  <a:srgbClr val="784A4F"/>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cs typeface="+mn-ea"/>
                    <a:sym typeface="+mn-lt"/>
                  </a:endParaRPr>
                </a:p>
              </p:txBody>
            </p:sp>
            <p:sp>
              <p:nvSpPr>
                <p:cNvPr id="20" name="任意多边形 16">
                  <a:extLst>
                    <a:ext uri="{FF2B5EF4-FFF2-40B4-BE49-F238E27FC236}">
                      <a16:creationId xmlns:a16="http://schemas.microsoft.com/office/drawing/2014/main" id="{B8628B1B-B992-2F6F-D798-7C85C623E7E4}"/>
                    </a:ext>
                  </a:extLst>
                </p:cNvPr>
                <p:cNvSpPr/>
                <p:nvPr/>
              </p:nvSpPr>
              <p:spPr>
                <a:xfrm flipV="1">
                  <a:off x="8523265" y="765070"/>
                  <a:ext cx="4051122" cy="1119428"/>
                </a:xfrm>
                <a:custGeom>
                  <a:avLst/>
                  <a:gdLst>
                    <a:gd name="connsiteX0" fmla="*/ 2618522 w 4051122"/>
                    <a:gd name="connsiteY0" fmla="*/ 2465 h 1119428"/>
                    <a:gd name="connsiteX1" fmla="*/ 3998305 w 4051122"/>
                    <a:gd name="connsiteY1" fmla="*/ 973284 h 1119428"/>
                    <a:gd name="connsiteX2" fmla="*/ 4051122 w 4051122"/>
                    <a:gd name="connsiteY2" fmla="*/ 1119428 h 1119428"/>
                    <a:gd name="connsiteX3" fmla="*/ 0 w 4051122"/>
                    <a:gd name="connsiteY3" fmla="*/ 1119428 h 1119428"/>
                    <a:gd name="connsiteX4" fmla="*/ 72577 w 4051122"/>
                    <a:gd name="connsiteY4" fmla="*/ 1046817 h 1119428"/>
                    <a:gd name="connsiteX5" fmla="*/ 1366074 w 4051122"/>
                    <a:gd name="connsiteY5" fmla="*/ 271643 h 1119428"/>
                    <a:gd name="connsiteX6" fmla="*/ 2618522 w 4051122"/>
                    <a:gd name="connsiteY6" fmla="*/ 2465 h 1119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51122" h="1119428">
                      <a:moveTo>
                        <a:pt x="2618522" y="2465"/>
                      </a:moveTo>
                      <a:cubicBezTo>
                        <a:pt x="3327045" y="38132"/>
                        <a:pt x="3784112" y="456606"/>
                        <a:pt x="3998305" y="973284"/>
                      </a:cubicBezTo>
                      <a:lnTo>
                        <a:pt x="4051122" y="1119428"/>
                      </a:lnTo>
                      <a:lnTo>
                        <a:pt x="0" y="1119428"/>
                      </a:lnTo>
                      <a:lnTo>
                        <a:pt x="72577" y="1046817"/>
                      </a:lnTo>
                      <a:cubicBezTo>
                        <a:pt x="364044" y="779161"/>
                        <a:pt x="788800" y="522616"/>
                        <a:pt x="1366074" y="271643"/>
                      </a:cubicBezTo>
                      <a:cubicBezTo>
                        <a:pt x="1847136" y="62499"/>
                        <a:pt x="2264261" y="-15369"/>
                        <a:pt x="2618522" y="2465"/>
                      </a:cubicBezTo>
                      <a:close/>
                    </a:path>
                  </a:pathLst>
                </a:custGeom>
                <a:solidFill>
                  <a:srgbClr val="784A4F"/>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cs typeface="+mn-ea"/>
                    <a:sym typeface="+mn-lt"/>
                  </a:endParaRPr>
                </a:p>
              </p:txBody>
            </p:sp>
            <p:sp>
              <p:nvSpPr>
                <p:cNvPr id="21" name="任意多边形 17">
                  <a:extLst>
                    <a:ext uri="{FF2B5EF4-FFF2-40B4-BE49-F238E27FC236}">
                      <a16:creationId xmlns:a16="http://schemas.microsoft.com/office/drawing/2014/main" id="{D1EBA4C4-FACE-2279-A86C-CE6E587A400B}"/>
                    </a:ext>
                  </a:extLst>
                </p:cNvPr>
                <p:cNvSpPr/>
                <p:nvPr/>
              </p:nvSpPr>
              <p:spPr>
                <a:xfrm>
                  <a:off x="8523265" y="765070"/>
                  <a:ext cx="4051122" cy="507002"/>
                </a:xfrm>
                <a:custGeom>
                  <a:avLst/>
                  <a:gdLst>
                    <a:gd name="connsiteX0" fmla="*/ 0 w 4299922"/>
                    <a:gd name="connsiteY0" fmla="*/ 0 h 507002"/>
                    <a:gd name="connsiteX1" fmla="*/ 4299922 w 4299922"/>
                    <a:gd name="connsiteY1" fmla="*/ 0 h 507002"/>
                    <a:gd name="connsiteX2" fmla="*/ 4281394 w 4299922"/>
                    <a:gd name="connsiteY2" fmla="*/ 20044 h 507002"/>
                    <a:gd name="connsiteX3" fmla="*/ 2053988 w 4299922"/>
                    <a:gd name="connsiteY3" fmla="*/ 464564 h 507002"/>
                    <a:gd name="connsiteX4" fmla="*/ 33287 w 4299922"/>
                    <a:gd name="connsiteY4" fmla="*/ 16725 h 5070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99922" h="507002">
                      <a:moveTo>
                        <a:pt x="0" y="0"/>
                      </a:moveTo>
                      <a:lnTo>
                        <a:pt x="4299922" y="0"/>
                      </a:lnTo>
                      <a:lnTo>
                        <a:pt x="4281394" y="20044"/>
                      </a:lnTo>
                      <a:cubicBezTo>
                        <a:pt x="3870494" y="407003"/>
                        <a:pt x="3008608" y="598217"/>
                        <a:pt x="2053988" y="464564"/>
                      </a:cubicBezTo>
                      <a:cubicBezTo>
                        <a:pt x="1417575" y="375462"/>
                        <a:pt x="566531" y="249560"/>
                        <a:pt x="33287" y="16725"/>
                      </a:cubicBezTo>
                      <a:close/>
                    </a:path>
                  </a:pathLst>
                </a:custGeom>
                <a:solidFill>
                  <a:srgbClr val="E2534F"/>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cs typeface="+mn-ea"/>
                    <a:sym typeface="+mn-lt"/>
                  </a:endParaRPr>
                </a:p>
              </p:txBody>
            </p:sp>
          </p:grpSp>
          <p:grpSp>
            <p:nvGrpSpPr>
              <p:cNvPr id="14" name="组合 13">
                <a:extLst>
                  <a:ext uri="{FF2B5EF4-FFF2-40B4-BE49-F238E27FC236}">
                    <a16:creationId xmlns:a16="http://schemas.microsoft.com/office/drawing/2014/main" id="{1EF60A56-F9FB-A21E-AF2F-488F6FA575BF}"/>
                  </a:ext>
                </a:extLst>
              </p:cNvPr>
              <p:cNvGrpSpPr/>
              <p:nvPr/>
            </p:nvGrpSpPr>
            <p:grpSpPr>
              <a:xfrm>
                <a:off x="1400629" y="3135756"/>
                <a:ext cx="11233139" cy="1156382"/>
                <a:chOff x="3127827" y="4547847"/>
                <a:chExt cx="11233139" cy="1156382"/>
              </a:xfrm>
            </p:grpSpPr>
            <p:sp>
              <p:nvSpPr>
                <p:cNvPr id="15" name="梯形 14">
                  <a:extLst>
                    <a:ext uri="{FF2B5EF4-FFF2-40B4-BE49-F238E27FC236}">
                      <a16:creationId xmlns:a16="http://schemas.microsoft.com/office/drawing/2014/main" id="{1F956855-5F54-D4A9-AE6C-24C8FA4F8DFA}"/>
                    </a:ext>
                  </a:extLst>
                </p:cNvPr>
                <p:cNvSpPr/>
                <p:nvPr/>
              </p:nvSpPr>
              <p:spPr>
                <a:xfrm rot="16200000">
                  <a:off x="3857737" y="4822994"/>
                  <a:ext cx="1147876" cy="606087"/>
                </a:xfrm>
                <a:prstGeom prst="trapezoid">
                  <a:avLst>
                    <a:gd name="adj" fmla="val 51343"/>
                  </a:avLst>
                </a:prstGeom>
                <a:gradFill>
                  <a:gsLst>
                    <a:gs pos="21000">
                      <a:schemeClr val="tx1">
                        <a:lumMod val="75000"/>
                        <a:lumOff val="25000"/>
                      </a:schemeClr>
                    </a:gs>
                    <a:gs pos="44000">
                      <a:schemeClr val="tx1">
                        <a:lumMod val="49000"/>
                        <a:lumOff val="51000"/>
                      </a:schemeClr>
                    </a:gs>
                    <a:gs pos="58000">
                      <a:schemeClr val="tx1">
                        <a:lumMod val="65000"/>
                        <a:lumOff val="35000"/>
                      </a:schemeClr>
                    </a:gs>
                    <a:gs pos="86000">
                      <a:schemeClr val="tx1"/>
                    </a:gs>
                  </a:gsLst>
                  <a:lin ang="0" scaled="0"/>
                </a:gra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cs typeface="+mn-ea"/>
                    <a:sym typeface="+mn-lt"/>
                  </a:endParaRPr>
                </a:p>
              </p:txBody>
            </p:sp>
            <p:sp>
              <p:nvSpPr>
                <p:cNvPr id="16" name="梯形 15">
                  <a:extLst>
                    <a:ext uri="{FF2B5EF4-FFF2-40B4-BE49-F238E27FC236}">
                      <a16:creationId xmlns:a16="http://schemas.microsoft.com/office/drawing/2014/main" id="{8A240DA6-2824-69BB-8BBC-D7BB710A373B}"/>
                    </a:ext>
                  </a:extLst>
                </p:cNvPr>
                <p:cNvSpPr/>
                <p:nvPr/>
              </p:nvSpPr>
              <p:spPr>
                <a:xfrm rot="5400000" flipH="1">
                  <a:off x="5363651" y="3904400"/>
                  <a:ext cx="1156382" cy="2443275"/>
                </a:xfrm>
                <a:prstGeom prst="trapezoid">
                  <a:avLst>
                    <a:gd name="adj" fmla="val 13331"/>
                  </a:avLst>
                </a:prstGeom>
                <a:gradFill>
                  <a:gsLst>
                    <a:gs pos="0">
                      <a:schemeClr val="tx1">
                        <a:lumMod val="75000"/>
                        <a:lumOff val="25000"/>
                      </a:schemeClr>
                    </a:gs>
                    <a:gs pos="44000">
                      <a:schemeClr val="tx1">
                        <a:lumMod val="50000"/>
                        <a:lumOff val="50000"/>
                      </a:schemeClr>
                    </a:gs>
                    <a:gs pos="58000">
                      <a:schemeClr val="tx1">
                        <a:lumMod val="65000"/>
                        <a:lumOff val="35000"/>
                      </a:schemeClr>
                    </a:gs>
                    <a:gs pos="100000">
                      <a:schemeClr val="tx1"/>
                    </a:gs>
                  </a:gsLst>
                  <a:lin ang="0" scaled="0"/>
                </a:gra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cs typeface="+mn-ea"/>
                    <a:sym typeface="+mn-lt"/>
                  </a:endParaRPr>
                </a:p>
              </p:txBody>
            </p:sp>
            <p:sp>
              <p:nvSpPr>
                <p:cNvPr id="17" name="梯形 16">
                  <a:extLst>
                    <a:ext uri="{FF2B5EF4-FFF2-40B4-BE49-F238E27FC236}">
                      <a16:creationId xmlns:a16="http://schemas.microsoft.com/office/drawing/2014/main" id="{C30DCF84-5FD2-B3CC-83EE-ABAC81A1F413}"/>
                    </a:ext>
                  </a:extLst>
                </p:cNvPr>
                <p:cNvSpPr/>
                <p:nvPr/>
              </p:nvSpPr>
              <p:spPr>
                <a:xfrm rot="5400000" flipH="1">
                  <a:off x="10332296" y="1520037"/>
                  <a:ext cx="845340" cy="7212001"/>
                </a:xfrm>
                <a:prstGeom prst="trapezoid">
                  <a:avLst>
                    <a:gd name="adj" fmla="val 23633"/>
                  </a:avLst>
                </a:prstGeom>
                <a:gradFill>
                  <a:gsLst>
                    <a:gs pos="0">
                      <a:schemeClr val="bg2">
                        <a:lumMod val="58000"/>
                      </a:schemeClr>
                    </a:gs>
                    <a:gs pos="42000">
                      <a:schemeClr val="bg1"/>
                    </a:gs>
                    <a:gs pos="69000">
                      <a:schemeClr val="bg2">
                        <a:lumMod val="75000"/>
                      </a:schemeClr>
                    </a:gs>
                    <a:gs pos="100000">
                      <a:schemeClr val="bg2">
                        <a:lumMod val="50000"/>
                      </a:schemeClr>
                    </a:gs>
                  </a:gsLst>
                  <a:lin ang="0" scaled="0"/>
                </a:gra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cs typeface="+mn-ea"/>
                    <a:sym typeface="+mn-lt"/>
                  </a:endParaRPr>
                </a:p>
              </p:txBody>
            </p:sp>
            <p:sp>
              <p:nvSpPr>
                <p:cNvPr id="18" name="同侧圆角矩形 14">
                  <a:extLst>
                    <a:ext uri="{FF2B5EF4-FFF2-40B4-BE49-F238E27FC236}">
                      <a16:creationId xmlns:a16="http://schemas.microsoft.com/office/drawing/2014/main" id="{59FBA277-D9BA-D128-588E-8E871038AE7A}"/>
                    </a:ext>
                  </a:extLst>
                </p:cNvPr>
                <p:cNvSpPr/>
                <p:nvPr/>
              </p:nvSpPr>
              <p:spPr>
                <a:xfrm rot="16200000">
                  <a:off x="3367055" y="4623423"/>
                  <a:ext cx="526774" cy="1005230"/>
                </a:xfrm>
                <a:prstGeom prst="round2SameRect">
                  <a:avLst>
                    <a:gd name="adj1" fmla="val 50000"/>
                    <a:gd name="adj2" fmla="val 0"/>
                  </a:avLst>
                </a:prstGeom>
                <a:gradFill>
                  <a:gsLst>
                    <a:gs pos="0">
                      <a:schemeClr val="bg2">
                        <a:lumMod val="90000"/>
                      </a:schemeClr>
                    </a:gs>
                    <a:gs pos="39000">
                      <a:schemeClr val="bg1"/>
                    </a:gs>
                    <a:gs pos="69000">
                      <a:schemeClr val="bg2">
                        <a:lumMod val="75000"/>
                      </a:schemeClr>
                    </a:gs>
                    <a:gs pos="100000">
                      <a:schemeClr val="bg2">
                        <a:lumMod val="50000"/>
                      </a:schemeClr>
                    </a:gs>
                  </a:gsLst>
                  <a:lin ang="0" scaled="0"/>
                </a:gra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cs typeface="+mn-ea"/>
                    <a:sym typeface="+mn-lt"/>
                  </a:endParaRPr>
                </a:p>
              </p:txBody>
            </p:sp>
          </p:grpSp>
        </p:grpSp>
      </p:grpSp>
    </p:spTree>
    <p:extLst>
      <p:ext uri="{BB962C8B-B14F-4D97-AF65-F5344CB8AC3E}">
        <p14:creationId xmlns:p14="http://schemas.microsoft.com/office/powerpoint/2010/main" val="416005246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gradFill>
          <a:gsLst>
            <a:gs pos="0">
              <a:srgbClr val="EAE9E9"/>
            </a:gs>
            <a:gs pos="74000">
              <a:schemeClr val="accent1">
                <a:lumMod val="45000"/>
                <a:lumOff val="55000"/>
              </a:schemeClr>
            </a:gs>
            <a:gs pos="83000">
              <a:schemeClr val="accent1">
                <a:lumMod val="45000"/>
                <a:lumOff val="55000"/>
              </a:schemeClr>
            </a:gs>
            <a:gs pos="100000">
              <a:schemeClr val="accent1">
                <a:lumMod val="30000"/>
                <a:lumOff val="70000"/>
              </a:schemeClr>
            </a:gs>
          </a:gsLst>
          <a:path path="circle">
            <a:fillToRect l="50000" t="50000" r="50000" b="50000"/>
          </a:path>
        </a:gradFill>
        <a:effectLst/>
      </p:bgPr>
    </p:bg>
    <p:spTree>
      <p:nvGrpSpPr>
        <p:cNvPr id="1" name=""/>
        <p:cNvGrpSpPr/>
        <p:nvPr/>
      </p:nvGrpSpPr>
      <p:grpSpPr>
        <a:xfrm>
          <a:off x="0" y="0"/>
          <a:ext cx="0" cy="0"/>
          <a:chOff x="0" y="0"/>
          <a:chExt cx="0" cy="0"/>
        </a:xfrm>
      </p:grpSpPr>
      <p:grpSp>
        <p:nvGrpSpPr>
          <p:cNvPr id="9" name="组合 8"/>
          <p:cNvGrpSpPr/>
          <p:nvPr/>
        </p:nvGrpSpPr>
        <p:grpSpPr>
          <a:xfrm rot="19800000">
            <a:off x="2519659" y="3004633"/>
            <a:ext cx="896821" cy="862008"/>
            <a:chOff x="3848580" y="1597308"/>
            <a:chExt cx="1105384" cy="1062475"/>
          </a:xfrm>
        </p:grpSpPr>
        <p:sp>
          <p:nvSpPr>
            <p:cNvPr id="4" name="六边形 3"/>
            <p:cNvSpPr/>
            <p:nvPr/>
          </p:nvSpPr>
          <p:spPr>
            <a:xfrm>
              <a:off x="3848580" y="1863525"/>
              <a:ext cx="596097" cy="513876"/>
            </a:xfrm>
            <a:prstGeom prst="hexagon">
              <a:avLst/>
            </a:prstGeom>
            <a:solidFill>
              <a:srgbClr val="56C0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六边形 4"/>
            <p:cNvSpPr/>
            <p:nvPr/>
          </p:nvSpPr>
          <p:spPr>
            <a:xfrm>
              <a:off x="4357867" y="1597308"/>
              <a:ext cx="596097" cy="513876"/>
            </a:xfrm>
            <a:prstGeom prst="hexagon">
              <a:avLst/>
            </a:prstGeom>
            <a:solidFill>
              <a:srgbClr val="E253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六边形 5"/>
            <p:cNvSpPr/>
            <p:nvPr/>
          </p:nvSpPr>
          <p:spPr>
            <a:xfrm>
              <a:off x="4346291" y="2145907"/>
              <a:ext cx="596097" cy="513876"/>
            </a:xfrm>
            <a:prstGeom prst="hexagon">
              <a:avLst/>
            </a:prstGeom>
            <a:solidFill>
              <a:srgbClr val="784A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文本框 9"/>
          <p:cNvSpPr txBox="1"/>
          <p:nvPr/>
        </p:nvSpPr>
        <p:spPr>
          <a:xfrm>
            <a:off x="3349362" y="3114265"/>
            <a:ext cx="6744403" cy="830997"/>
          </a:xfrm>
          <a:prstGeom prst="rect">
            <a:avLst/>
          </a:prstGeom>
          <a:noFill/>
        </p:spPr>
        <p:txBody>
          <a:bodyPr wrap="square" rtlCol="0">
            <a:spAutoFit/>
          </a:bodyPr>
          <a:lstStyle/>
          <a:p>
            <a:pPr algn="ctr"/>
            <a:r>
              <a:rPr lang="en-US" altLang="zh-CN" sz="2400" b="1" spc="300" dirty="0">
                <a:solidFill>
                  <a:srgbClr val="E2534F"/>
                </a:solidFill>
                <a:latin typeface="造字工房朗倩（非商用）细体" pitchFamily="50" charset="-122"/>
                <a:ea typeface="造字工房朗倩（非商用）细体" pitchFamily="50" charset="-122"/>
              </a:rPr>
              <a:t>TAHNK YOU FOR WATCHING</a:t>
            </a:r>
          </a:p>
          <a:p>
            <a:pPr algn="ctr"/>
            <a:endParaRPr lang="zh-CN" altLang="en-US" sz="2400" b="1" spc="300" dirty="0">
              <a:solidFill>
                <a:srgbClr val="E2534F"/>
              </a:solidFill>
              <a:latin typeface="造字工房朗倩（非商用）细体" pitchFamily="50" charset="-122"/>
              <a:ea typeface="造字工房朗倩（非商用）细体" pitchFamily="50" charset="-122"/>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 name="组合 9"/>
          <p:cNvGrpSpPr/>
          <p:nvPr/>
        </p:nvGrpSpPr>
        <p:grpSpPr>
          <a:xfrm>
            <a:off x="-405114" y="-1"/>
            <a:ext cx="12871048" cy="324092"/>
            <a:chOff x="-405114" y="-1"/>
            <a:chExt cx="12871048" cy="324092"/>
          </a:xfrm>
        </p:grpSpPr>
        <p:sp>
          <p:nvSpPr>
            <p:cNvPr id="6" name="平行四边形 5"/>
            <p:cNvSpPr/>
            <p:nvPr/>
          </p:nvSpPr>
          <p:spPr>
            <a:xfrm>
              <a:off x="-405114" y="0"/>
              <a:ext cx="3217762" cy="324091"/>
            </a:xfrm>
            <a:prstGeom prst="parallelogram">
              <a:avLst/>
            </a:prstGeom>
            <a:solidFill>
              <a:srgbClr val="E253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平行四边形 6"/>
            <p:cNvSpPr/>
            <p:nvPr/>
          </p:nvSpPr>
          <p:spPr>
            <a:xfrm>
              <a:off x="2812648" y="-1"/>
              <a:ext cx="3217762" cy="324091"/>
            </a:xfrm>
            <a:prstGeom prst="parallelogram">
              <a:avLst/>
            </a:prstGeom>
            <a:solidFill>
              <a:srgbClr val="784A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平行四边形 7"/>
            <p:cNvSpPr/>
            <p:nvPr/>
          </p:nvSpPr>
          <p:spPr>
            <a:xfrm>
              <a:off x="6030410" y="-1"/>
              <a:ext cx="3217762" cy="324091"/>
            </a:xfrm>
            <a:prstGeom prst="parallelogram">
              <a:avLst/>
            </a:prstGeom>
            <a:solidFill>
              <a:srgbClr val="56C0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平行四边形 8"/>
            <p:cNvSpPr/>
            <p:nvPr/>
          </p:nvSpPr>
          <p:spPr>
            <a:xfrm>
              <a:off x="9248172" y="-1"/>
              <a:ext cx="3217762" cy="324091"/>
            </a:xfrm>
            <a:prstGeom prst="parallelogram">
              <a:avLst/>
            </a:prstGeom>
            <a:solidFill>
              <a:srgbClr val="E253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7" name="组合 16"/>
          <p:cNvGrpSpPr/>
          <p:nvPr/>
        </p:nvGrpSpPr>
        <p:grpSpPr>
          <a:xfrm>
            <a:off x="-405114" y="6545483"/>
            <a:ext cx="12871048" cy="324092"/>
            <a:chOff x="-405114" y="-1"/>
            <a:chExt cx="12871048" cy="324092"/>
          </a:xfrm>
        </p:grpSpPr>
        <p:sp>
          <p:nvSpPr>
            <p:cNvPr id="18" name="平行四边形 17"/>
            <p:cNvSpPr/>
            <p:nvPr/>
          </p:nvSpPr>
          <p:spPr>
            <a:xfrm>
              <a:off x="-405114" y="0"/>
              <a:ext cx="3217762" cy="324091"/>
            </a:xfrm>
            <a:prstGeom prst="parallelogram">
              <a:avLst/>
            </a:prstGeom>
            <a:solidFill>
              <a:srgbClr val="E253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平行四边形 18"/>
            <p:cNvSpPr/>
            <p:nvPr/>
          </p:nvSpPr>
          <p:spPr>
            <a:xfrm>
              <a:off x="2812648" y="-1"/>
              <a:ext cx="3217762" cy="324091"/>
            </a:xfrm>
            <a:prstGeom prst="parallelogram">
              <a:avLst/>
            </a:prstGeom>
            <a:solidFill>
              <a:srgbClr val="784A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平行四边形 19"/>
            <p:cNvSpPr/>
            <p:nvPr/>
          </p:nvSpPr>
          <p:spPr>
            <a:xfrm>
              <a:off x="6030410" y="-1"/>
              <a:ext cx="3217762" cy="324091"/>
            </a:xfrm>
            <a:prstGeom prst="parallelogram">
              <a:avLst/>
            </a:prstGeom>
            <a:solidFill>
              <a:srgbClr val="56C0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平行四边形 20"/>
            <p:cNvSpPr/>
            <p:nvPr/>
          </p:nvSpPr>
          <p:spPr>
            <a:xfrm>
              <a:off x="9248172" y="-1"/>
              <a:ext cx="3217762" cy="324091"/>
            </a:xfrm>
            <a:prstGeom prst="parallelogram">
              <a:avLst/>
            </a:prstGeom>
            <a:solidFill>
              <a:srgbClr val="E253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 name="平行四边形 21"/>
          <p:cNvSpPr/>
          <p:nvPr/>
        </p:nvSpPr>
        <p:spPr>
          <a:xfrm>
            <a:off x="2812648" y="2767796"/>
            <a:ext cx="6274791" cy="1322407"/>
          </a:xfrm>
          <a:prstGeom prst="parallelogram">
            <a:avLst/>
          </a:prstGeom>
          <a:solidFill>
            <a:srgbClr val="E253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六边形 22"/>
          <p:cNvSpPr/>
          <p:nvPr/>
        </p:nvSpPr>
        <p:spPr>
          <a:xfrm rot="5400000">
            <a:off x="4039037" y="3110509"/>
            <a:ext cx="792694" cy="683357"/>
          </a:xfrm>
          <a:prstGeom prst="hexagon">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4" name="文本框 23"/>
          <p:cNvSpPr txBox="1"/>
          <p:nvPr/>
        </p:nvSpPr>
        <p:spPr>
          <a:xfrm>
            <a:off x="4209678" y="3190577"/>
            <a:ext cx="451413" cy="523220"/>
          </a:xfrm>
          <a:prstGeom prst="rect">
            <a:avLst/>
          </a:prstGeom>
          <a:noFill/>
        </p:spPr>
        <p:txBody>
          <a:bodyPr wrap="square" rtlCol="0">
            <a:spAutoFit/>
          </a:bodyPr>
          <a:lstStyle/>
          <a:p>
            <a:pPr algn="ctr"/>
            <a:r>
              <a:rPr lang="en-US" altLang="zh-CN" sz="2800" b="1" dirty="0">
                <a:solidFill>
                  <a:srgbClr val="E2534F"/>
                </a:solidFill>
              </a:rPr>
              <a:t>1</a:t>
            </a:r>
            <a:endParaRPr lang="zh-CN" altLang="en-US" sz="2800" b="1" dirty="0">
              <a:solidFill>
                <a:srgbClr val="E2534F"/>
              </a:solidFill>
            </a:endParaRPr>
          </a:p>
        </p:txBody>
      </p:sp>
      <p:sp>
        <p:nvSpPr>
          <p:cNvPr id="25" name="文本框 24"/>
          <p:cNvSpPr txBox="1"/>
          <p:nvPr/>
        </p:nvSpPr>
        <p:spPr>
          <a:xfrm>
            <a:off x="5038562" y="3227141"/>
            <a:ext cx="2710629" cy="461665"/>
          </a:xfrm>
          <a:prstGeom prst="rect">
            <a:avLst/>
          </a:prstGeom>
          <a:noFill/>
        </p:spPr>
        <p:txBody>
          <a:bodyPr wrap="square" rtlCol="0">
            <a:spAutoFit/>
          </a:bodyPr>
          <a:lstStyle/>
          <a:p>
            <a:pPr algn="r"/>
            <a:r>
              <a:rPr lang="en-US" altLang="zh-CN" sz="2400" b="1" spc="300" dirty="0">
                <a:solidFill>
                  <a:srgbClr val="FFFFFF"/>
                </a:solidFill>
                <a:latin typeface="微软雅黑" panose="020B0503020204020204" pitchFamily="34" charset="-122"/>
                <a:ea typeface="微软雅黑" panose="020B0503020204020204" pitchFamily="34" charset="-122"/>
              </a:rPr>
              <a:t> Introduction </a:t>
            </a:r>
            <a:endParaRPr lang="zh-CN" altLang="en-US" sz="2400" b="1" spc="300" dirty="0">
              <a:solidFill>
                <a:srgbClr val="FFFFFF"/>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112889" y="1475493"/>
            <a:ext cx="9360290" cy="4123180"/>
          </a:xfrm>
          <a:prstGeom prst="rect">
            <a:avLst/>
          </a:prstGeom>
          <a:noFill/>
        </p:spPr>
        <p:txBody>
          <a:bodyPr wrap="square" rtlCol="0">
            <a:spAutoFit/>
          </a:bodyPr>
          <a:lstStyle>
            <a:defPPr>
              <a:defRPr lang="zh-CN"/>
            </a:defPPr>
            <a:lvl1pPr algn="ctr">
              <a:defRPr sz="1600">
                <a:solidFill>
                  <a:schemeClr val="tx1">
                    <a:lumMod val="65000"/>
                    <a:lumOff val="35000"/>
                  </a:schemeClr>
                </a:solidFill>
                <a:latin typeface="+mj-lt"/>
              </a:defRPr>
            </a:lvl1pPr>
          </a:lstStyle>
          <a:p>
            <a:pPr algn="l" defTabSz="1216660">
              <a:lnSpc>
                <a:spcPct val="120000"/>
              </a:lnSpc>
              <a:spcBef>
                <a:spcPct val="20000"/>
              </a:spcBef>
            </a:pPr>
            <a:r>
              <a:rPr lang="en-US" altLang="zh-CN" sz="2000" dirty="0">
                <a:solidFill>
                  <a:schemeClr val="tx1"/>
                </a:solidFill>
                <a:latin typeface="+mn-lt"/>
                <a:cs typeface="+mn-ea"/>
                <a:sym typeface="+mn-lt"/>
              </a:rPr>
              <a:t>1. </a:t>
            </a:r>
            <a:r>
              <a:rPr lang="zh-CN" altLang="en-US" sz="2000" dirty="0">
                <a:solidFill>
                  <a:schemeClr val="tx1"/>
                </a:solidFill>
                <a:latin typeface="+mn-lt"/>
                <a:cs typeface="+mn-ea"/>
                <a:sym typeface="+mn-lt"/>
              </a:rPr>
              <a:t>有越来越多的恶意行为者利用</a:t>
            </a:r>
            <a:r>
              <a:rPr lang="zh-CN" altLang="en-US" sz="2000" dirty="0">
                <a:solidFill>
                  <a:srgbClr val="DE5753"/>
                </a:solidFill>
                <a:latin typeface="+mn-lt"/>
                <a:cs typeface="+mn-ea"/>
                <a:sym typeface="+mn-lt"/>
              </a:rPr>
              <a:t>在线社交网络</a:t>
            </a:r>
            <a:r>
              <a:rPr lang="en-US" altLang="zh-CN" sz="2000" dirty="0">
                <a:solidFill>
                  <a:srgbClr val="DE5753"/>
                </a:solidFill>
                <a:latin typeface="+mn-lt"/>
                <a:cs typeface="+mn-ea"/>
                <a:sym typeface="+mn-lt"/>
              </a:rPr>
              <a:t>(OSNs)</a:t>
            </a:r>
            <a:r>
              <a:rPr lang="zh-CN" altLang="en-US" sz="2000" dirty="0">
                <a:solidFill>
                  <a:schemeClr val="tx1"/>
                </a:solidFill>
                <a:latin typeface="+mn-lt"/>
                <a:cs typeface="+mn-ea"/>
                <a:sym typeface="+mn-lt"/>
              </a:rPr>
              <a:t>传播毒性并伤害他人，这些行为者在本文简称“有毒用户”。</a:t>
            </a:r>
            <a:endParaRPr lang="en-US" altLang="zh-CN" sz="2000" dirty="0">
              <a:solidFill>
                <a:schemeClr val="tx1"/>
              </a:solidFill>
              <a:latin typeface="+mn-lt"/>
              <a:cs typeface="+mn-ea"/>
              <a:sym typeface="+mn-lt"/>
            </a:endParaRPr>
          </a:p>
          <a:p>
            <a:pPr algn="l" defTabSz="1216660">
              <a:lnSpc>
                <a:spcPct val="120000"/>
              </a:lnSpc>
              <a:spcBef>
                <a:spcPct val="20000"/>
              </a:spcBef>
            </a:pPr>
            <a:endParaRPr lang="en-US" altLang="zh-CN" sz="2000" dirty="0">
              <a:solidFill>
                <a:schemeClr val="tx1"/>
              </a:solidFill>
              <a:latin typeface="+mn-lt"/>
              <a:cs typeface="+mn-ea"/>
              <a:sym typeface="+mn-lt"/>
            </a:endParaRPr>
          </a:p>
          <a:p>
            <a:pPr algn="l" defTabSz="1216660">
              <a:lnSpc>
                <a:spcPct val="120000"/>
              </a:lnSpc>
              <a:spcBef>
                <a:spcPct val="20000"/>
              </a:spcBef>
            </a:pPr>
            <a:r>
              <a:rPr lang="en-US" altLang="zh-CN" sz="2000" dirty="0">
                <a:solidFill>
                  <a:schemeClr val="tx1"/>
                </a:solidFill>
                <a:latin typeface="+mn-lt"/>
                <a:cs typeface="+mn-ea"/>
                <a:sym typeface="+mn-lt"/>
              </a:rPr>
              <a:t>2. </a:t>
            </a:r>
            <a:r>
              <a:rPr lang="zh-CN" altLang="en-US" sz="2000" dirty="0">
                <a:solidFill>
                  <a:schemeClr val="tx1"/>
                </a:solidFill>
                <a:latin typeface="+mn-lt"/>
                <a:cs typeface="+mn-ea"/>
                <a:sym typeface="+mn-lt"/>
              </a:rPr>
              <a:t>毒性：使用</a:t>
            </a:r>
            <a:r>
              <a:rPr lang="zh-CN" altLang="en-US" sz="2000" dirty="0">
                <a:solidFill>
                  <a:srgbClr val="DE5753"/>
                </a:solidFill>
                <a:latin typeface="+mn-lt"/>
                <a:cs typeface="+mn-ea"/>
                <a:sym typeface="+mn-lt"/>
              </a:rPr>
              <a:t>粗鲁、不尊重或不合理的语言</a:t>
            </a:r>
            <a:r>
              <a:rPr lang="zh-CN" altLang="en-US" sz="2000" dirty="0">
                <a:solidFill>
                  <a:schemeClr val="tx1"/>
                </a:solidFill>
                <a:latin typeface="+mn-lt"/>
                <a:cs typeface="+mn-ea"/>
                <a:sym typeface="+mn-lt"/>
              </a:rPr>
              <a:t>，可能会激怒或让另一个用户离开讨论。</a:t>
            </a:r>
            <a:endParaRPr lang="en-US" altLang="zh-CN" sz="2000" dirty="0">
              <a:solidFill>
                <a:schemeClr val="tx1"/>
              </a:solidFill>
              <a:latin typeface="+mn-lt"/>
              <a:cs typeface="+mn-ea"/>
              <a:sym typeface="+mn-lt"/>
            </a:endParaRPr>
          </a:p>
          <a:p>
            <a:pPr algn="l" defTabSz="1216660">
              <a:lnSpc>
                <a:spcPct val="120000"/>
              </a:lnSpc>
              <a:spcBef>
                <a:spcPct val="20000"/>
              </a:spcBef>
            </a:pPr>
            <a:endParaRPr lang="en-US" altLang="zh-CN" sz="2000" dirty="0">
              <a:solidFill>
                <a:schemeClr val="tx1"/>
              </a:solidFill>
              <a:latin typeface="+mn-lt"/>
              <a:cs typeface="+mn-ea"/>
              <a:sym typeface="+mn-lt"/>
            </a:endParaRPr>
          </a:p>
          <a:p>
            <a:pPr algn="l" defTabSz="1216660">
              <a:lnSpc>
                <a:spcPct val="120000"/>
              </a:lnSpc>
              <a:spcBef>
                <a:spcPct val="20000"/>
              </a:spcBef>
            </a:pPr>
            <a:r>
              <a:rPr lang="en-US" altLang="zh-CN" sz="2000" dirty="0">
                <a:solidFill>
                  <a:schemeClr val="tx1"/>
                </a:solidFill>
                <a:latin typeface="+mn-lt"/>
                <a:cs typeface="+mn-ea"/>
                <a:sym typeface="+mn-lt"/>
              </a:rPr>
              <a:t>3.  </a:t>
            </a:r>
            <a:r>
              <a:rPr lang="zh-CN" altLang="en-US" sz="2000" dirty="0">
                <a:solidFill>
                  <a:schemeClr val="tx1"/>
                </a:solidFill>
                <a:latin typeface="+mn-lt"/>
                <a:cs typeface="+mn-ea"/>
                <a:sym typeface="+mn-lt"/>
              </a:rPr>
              <a:t>任何拥有帐户的人都可以自由地从事这种消极和有害的行为，这往往会煽动进一步的消极行为。</a:t>
            </a:r>
            <a:endParaRPr lang="en-US" altLang="zh-CN" sz="2000" dirty="0">
              <a:solidFill>
                <a:schemeClr val="tx1"/>
              </a:solidFill>
              <a:latin typeface="+mn-lt"/>
              <a:cs typeface="+mn-ea"/>
              <a:sym typeface="+mn-lt"/>
            </a:endParaRPr>
          </a:p>
          <a:p>
            <a:pPr algn="l" defTabSz="1216660">
              <a:lnSpc>
                <a:spcPct val="120000"/>
              </a:lnSpc>
              <a:spcBef>
                <a:spcPct val="20000"/>
              </a:spcBef>
            </a:pPr>
            <a:endParaRPr lang="en-US" altLang="zh-CN" sz="2000" dirty="0">
              <a:solidFill>
                <a:schemeClr val="tx1"/>
              </a:solidFill>
              <a:latin typeface="+mn-lt"/>
              <a:cs typeface="+mn-ea"/>
              <a:sym typeface="+mn-lt"/>
            </a:endParaRPr>
          </a:p>
          <a:p>
            <a:pPr algn="l" defTabSz="1216660">
              <a:lnSpc>
                <a:spcPct val="120000"/>
              </a:lnSpc>
              <a:spcBef>
                <a:spcPct val="20000"/>
              </a:spcBef>
            </a:pPr>
            <a:r>
              <a:rPr lang="en-US" altLang="zh-CN" sz="2000" dirty="0">
                <a:solidFill>
                  <a:schemeClr val="tx1"/>
                </a:solidFill>
                <a:latin typeface="+mn-lt"/>
                <a:cs typeface="+mn-ea"/>
                <a:sym typeface="+mn-lt"/>
              </a:rPr>
              <a:t>4. </a:t>
            </a:r>
            <a:r>
              <a:rPr lang="zh-CN" altLang="en-US" sz="2000" dirty="0">
                <a:solidFill>
                  <a:schemeClr val="tx1"/>
                </a:solidFill>
                <a:latin typeface="+mn-lt"/>
                <a:cs typeface="+mn-ea"/>
                <a:sym typeface="+mn-lt"/>
              </a:rPr>
              <a:t> 目标：识别和描述网络中的毒性，检查有毒评论中的主题，调查有毒评论者之间的联系，并模拟删除这些评论者后对网络健康的影响。</a:t>
            </a:r>
            <a:endParaRPr lang="en-US" altLang="zh-CN" sz="2000" dirty="0">
              <a:solidFill>
                <a:schemeClr val="tx1"/>
              </a:solidFill>
              <a:latin typeface="+mn-lt"/>
              <a:cs typeface="+mn-ea"/>
              <a:sym typeface="+mn-lt"/>
            </a:endParaRPr>
          </a:p>
        </p:txBody>
      </p:sp>
      <p:sp>
        <p:nvSpPr>
          <p:cNvPr id="7" name="Freeform 4"/>
          <p:cNvSpPr/>
          <p:nvPr/>
        </p:nvSpPr>
        <p:spPr>
          <a:xfrm>
            <a:off x="0" y="197964"/>
            <a:ext cx="2988297" cy="537327"/>
          </a:xfrm>
          <a:prstGeom prst="homePlate">
            <a:avLst/>
          </a:prstGeom>
          <a:solidFill>
            <a:schemeClr val="accent1"/>
          </a:solidFill>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60889" tIns="45014" rIns="60889" bIns="45014" numCol="1" spcCol="1270" anchor="ctr" anchorCtr="0">
            <a:noAutofit/>
          </a:bodyPr>
          <a:lstStyle/>
          <a:p>
            <a:pPr lvl="0" algn="ctr" defTabSz="1111250">
              <a:lnSpc>
                <a:spcPct val="90000"/>
              </a:lnSpc>
              <a:spcBef>
                <a:spcPct val="0"/>
              </a:spcBef>
              <a:spcAft>
                <a:spcPct val="35000"/>
              </a:spcAft>
            </a:pPr>
            <a:endParaRPr lang="en-US" sz="2400" kern="1200" dirty="0">
              <a:cs typeface="+mn-ea"/>
              <a:sym typeface="+mn-lt"/>
            </a:endParaRPr>
          </a:p>
        </p:txBody>
      </p:sp>
      <p:sp>
        <p:nvSpPr>
          <p:cNvPr id="8" name="文本框 7"/>
          <p:cNvSpPr txBox="1"/>
          <p:nvPr/>
        </p:nvSpPr>
        <p:spPr>
          <a:xfrm>
            <a:off x="206646" y="297350"/>
            <a:ext cx="2575004" cy="338554"/>
          </a:xfrm>
          <a:prstGeom prst="rect">
            <a:avLst/>
          </a:prstGeom>
          <a:noFill/>
        </p:spPr>
        <p:txBody>
          <a:bodyPr wrap="square" rtlCol="0">
            <a:spAutoFit/>
          </a:bodyPr>
          <a:lstStyle/>
          <a:p>
            <a:r>
              <a:rPr lang="en-US" altLang="zh-CN" sz="1600" b="1" spc="300" dirty="0">
                <a:solidFill>
                  <a:schemeClr val="bg1"/>
                </a:solidFill>
                <a:latin typeface="+mn-ea"/>
                <a:cs typeface="+mn-ea"/>
                <a:sym typeface="+mn-lt"/>
              </a:rPr>
              <a:t>1</a:t>
            </a:r>
            <a:r>
              <a:rPr lang="zh-CN" altLang="en-US" sz="1600" b="1" spc="300" dirty="0">
                <a:solidFill>
                  <a:schemeClr val="bg1"/>
                </a:solidFill>
                <a:latin typeface="+mn-ea"/>
                <a:cs typeface="+mn-ea"/>
                <a:sym typeface="+mn-lt"/>
              </a:rPr>
              <a:t>、</a:t>
            </a:r>
            <a:r>
              <a:rPr lang="en-US" altLang="zh-CN" sz="1600" b="1" spc="300" dirty="0">
                <a:solidFill>
                  <a:schemeClr val="bg1"/>
                </a:solidFill>
                <a:latin typeface="+mn-ea"/>
                <a:cs typeface="+mn-ea"/>
                <a:sym typeface="+mn-lt"/>
              </a:rPr>
              <a:t> Introduction</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平行四边形 1"/>
          <p:cNvSpPr/>
          <p:nvPr/>
        </p:nvSpPr>
        <p:spPr>
          <a:xfrm>
            <a:off x="2812648" y="2767796"/>
            <a:ext cx="6274791" cy="1322407"/>
          </a:xfrm>
          <a:prstGeom prst="parallelogram">
            <a:avLst/>
          </a:prstGeom>
          <a:solidFill>
            <a:srgbClr val="E253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 name="组合 9"/>
          <p:cNvGrpSpPr/>
          <p:nvPr/>
        </p:nvGrpSpPr>
        <p:grpSpPr>
          <a:xfrm>
            <a:off x="-405114" y="-1"/>
            <a:ext cx="12871048" cy="324092"/>
            <a:chOff x="-405114" y="-1"/>
            <a:chExt cx="12871048" cy="324092"/>
          </a:xfrm>
        </p:grpSpPr>
        <p:sp>
          <p:nvSpPr>
            <p:cNvPr id="6" name="平行四边形 5"/>
            <p:cNvSpPr/>
            <p:nvPr/>
          </p:nvSpPr>
          <p:spPr>
            <a:xfrm>
              <a:off x="-405114" y="0"/>
              <a:ext cx="3217762" cy="324091"/>
            </a:xfrm>
            <a:prstGeom prst="parallelogram">
              <a:avLst/>
            </a:prstGeom>
            <a:solidFill>
              <a:srgbClr val="E253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平行四边形 6"/>
            <p:cNvSpPr/>
            <p:nvPr/>
          </p:nvSpPr>
          <p:spPr>
            <a:xfrm>
              <a:off x="2812648" y="-1"/>
              <a:ext cx="3217762" cy="324091"/>
            </a:xfrm>
            <a:prstGeom prst="parallelogram">
              <a:avLst/>
            </a:prstGeom>
            <a:solidFill>
              <a:srgbClr val="784A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平行四边形 7"/>
            <p:cNvSpPr/>
            <p:nvPr/>
          </p:nvSpPr>
          <p:spPr>
            <a:xfrm>
              <a:off x="6030410" y="-1"/>
              <a:ext cx="3217762" cy="324091"/>
            </a:xfrm>
            <a:prstGeom prst="parallelogram">
              <a:avLst/>
            </a:prstGeom>
            <a:solidFill>
              <a:srgbClr val="56C0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平行四边形 8"/>
            <p:cNvSpPr/>
            <p:nvPr/>
          </p:nvSpPr>
          <p:spPr>
            <a:xfrm>
              <a:off x="9248172" y="-1"/>
              <a:ext cx="3217762" cy="324091"/>
            </a:xfrm>
            <a:prstGeom prst="parallelogram">
              <a:avLst/>
            </a:prstGeom>
            <a:solidFill>
              <a:srgbClr val="E253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7" name="组合 16"/>
          <p:cNvGrpSpPr/>
          <p:nvPr/>
        </p:nvGrpSpPr>
        <p:grpSpPr>
          <a:xfrm>
            <a:off x="-405114" y="6545483"/>
            <a:ext cx="12871048" cy="324092"/>
            <a:chOff x="-405114" y="-1"/>
            <a:chExt cx="12871048" cy="324092"/>
          </a:xfrm>
        </p:grpSpPr>
        <p:sp>
          <p:nvSpPr>
            <p:cNvPr id="18" name="平行四边形 17"/>
            <p:cNvSpPr/>
            <p:nvPr/>
          </p:nvSpPr>
          <p:spPr>
            <a:xfrm>
              <a:off x="-405114" y="0"/>
              <a:ext cx="3217762" cy="324091"/>
            </a:xfrm>
            <a:prstGeom prst="parallelogram">
              <a:avLst/>
            </a:prstGeom>
            <a:solidFill>
              <a:srgbClr val="E253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平行四边形 18"/>
            <p:cNvSpPr/>
            <p:nvPr/>
          </p:nvSpPr>
          <p:spPr>
            <a:xfrm>
              <a:off x="2812648" y="-1"/>
              <a:ext cx="3217762" cy="324091"/>
            </a:xfrm>
            <a:prstGeom prst="parallelogram">
              <a:avLst/>
            </a:prstGeom>
            <a:solidFill>
              <a:srgbClr val="784A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平行四边形 19"/>
            <p:cNvSpPr/>
            <p:nvPr/>
          </p:nvSpPr>
          <p:spPr>
            <a:xfrm>
              <a:off x="6030410" y="-1"/>
              <a:ext cx="3217762" cy="324091"/>
            </a:xfrm>
            <a:prstGeom prst="parallelogram">
              <a:avLst/>
            </a:prstGeom>
            <a:solidFill>
              <a:srgbClr val="56C0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平行四边形 20"/>
            <p:cNvSpPr/>
            <p:nvPr/>
          </p:nvSpPr>
          <p:spPr>
            <a:xfrm>
              <a:off x="9248172" y="-1"/>
              <a:ext cx="3217762" cy="324091"/>
            </a:xfrm>
            <a:prstGeom prst="parallelogram">
              <a:avLst/>
            </a:prstGeom>
            <a:solidFill>
              <a:srgbClr val="E253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3" name="六边形 22"/>
          <p:cNvSpPr/>
          <p:nvPr/>
        </p:nvSpPr>
        <p:spPr>
          <a:xfrm rot="5400000">
            <a:off x="3718521" y="3110509"/>
            <a:ext cx="792694" cy="683357"/>
          </a:xfrm>
          <a:prstGeom prst="hexagon">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4" name="文本框 23"/>
          <p:cNvSpPr txBox="1"/>
          <p:nvPr/>
        </p:nvSpPr>
        <p:spPr>
          <a:xfrm>
            <a:off x="3889162" y="3190577"/>
            <a:ext cx="451413" cy="523220"/>
          </a:xfrm>
          <a:prstGeom prst="rect">
            <a:avLst/>
          </a:prstGeom>
          <a:noFill/>
        </p:spPr>
        <p:txBody>
          <a:bodyPr wrap="square" rtlCol="0">
            <a:spAutoFit/>
          </a:bodyPr>
          <a:lstStyle/>
          <a:p>
            <a:pPr algn="ctr"/>
            <a:r>
              <a:rPr lang="en-US" altLang="zh-CN" sz="2800" b="1" dirty="0">
                <a:solidFill>
                  <a:srgbClr val="E2534F"/>
                </a:solidFill>
              </a:rPr>
              <a:t>2</a:t>
            </a:r>
            <a:endParaRPr lang="zh-CN" altLang="en-US" sz="2800" b="1" dirty="0">
              <a:solidFill>
                <a:srgbClr val="E2534F"/>
              </a:solidFill>
            </a:endParaRPr>
          </a:p>
        </p:txBody>
      </p:sp>
      <p:sp>
        <p:nvSpPr>
          <p:cNvPr id="25" name="文本框 24"/>
          <p:cNvSpPr txBox="1"/>
          <p:nvPr/>
        </p:nvSpPr>
        <p:spPr>
          <a:xfrm>
            <a:off x="4025435" y="3223407"/>
            <a:ext cx="4028803" cy="461665"/>
          </a:xfrm>
          <a:prstGeom prst="rect">
            <a:avLst/>
          </a:prstGeom>
          <a:noFill/>
        </p:spPr>
        <p:txBody>
          <a:bodyPr wrap="square" rtlCol="0">
            <a:spAutoFit/>
          </a:bodyPr>
          <a:lstStyle/>
          <a:p>
            <a:pPr algn="r"/>
            <a:r>
              <a:rPr lang="en-US" altLang="zh-CN" sz="2400" b="1" spc="300" dirty="0">
                <a:solidFill>
                  <a:srgbClr val="FFFFFF"/>
                </a:solidFill>
                <a:latin typeface="微软雅黑" panose="020B0503020204020204" pitchFamily="34" charset="-122"/>
                <a:ea typeface="微软雅黑" panose="020B0503020204020204" pitchFamily="34" charset="-122"/>
              </a:rPr>
              <a:t> Literature review </a:t>
            </a:r>
            <a:endParaRPr lang="zh-CN" altLang="en-US" sz="2400" b="1" spc="300" dirty="0">
              <a:solidFill>
                <a:srgbClr val="FFFFFF"/>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185460" y="1572088"/>
            <a:ext cx="10411454" cy="3572132"/>
          </a:xfrm>
          <a:prstGeom prst="rect">
            <a:avLst/>
          </a:prstGeom>
          <a:noFill/>
        </p:spPr>
        <p:txBody>
          <a:bodyPr wrap="square" rtlCol="0">
            <a:spAutoFit/>
          </a:bodyPr>
          <a:lstStyle>
            <a:defPPr>
              <a:defRPr lang="zh-CN"/>
            </a:defPPr>
            <a:lvl1pPr algn="ctr">
              <a:defRPr sz="1600">
                <a:solidFill>
                  <a:schemeClr val="tx1">
                    <a:lumMod val="65000"/>
                    <a:lumOff val="35000"/>
                  </a:schemeClr>
                </a:solidFill>
                <a:latin typeface="+mj-lt"/>
              </a:defRPr>
            </a:lvl1pPr>
          </a:lstStyle>
          <a:p>
            <a:pPr algn="l" defTabSz="1216660">
              <a:lnSpc>
                <a:spcPct val="120000"/>
              </a:lnSpc>
              <a:spcBef>
                <a:spcPct val="20000"/>
              </a:spcBef>
            </a:pPr>
            <a:r>
              <a:rPr lang="en-US" altLang="zh-CN" sz="2000" dirty="0">
                <a:solidFill>
                  <a:schemeClr val="tx1"/>
                </a:solidFill>
                <a:latin typeface="+mn-lt"/>
                <a:cs typeface="+mn-ea"/>
                <a:sym typeface="+mn-lt"/>
              </a:rPr>
              <a:t>1. </a:t>
            </a:r>
            <a:r>
              <a:rPr lang="zh-CN" altLang="en-US" sz="2000" dirty="0">
                <a:solidFill>
                  <a:schemeClr val="tx1"/>
                </a:solidFill>
                <a:latin typeface="+mn-lt"/>
                <a:cs typeface="+mn-ea"/>
                <a:sym typeface="+mn-lt"/>
              </a:rPr>
              <a:t>毒性分析相关研究</a:t>
            </a:r>
            <a:endParaRPr lang="en-US" altLang="zh-CN" sz="2000" dirty="0">
              <a:solidFill>
                <a:schemeClr val="tx1"/>
              </a:solidFill>
              <a:latin typeface="+mn-lt"/>
              <a:cs typeface="+mn-ea"/>
              <a:sym typeface="+mn-lt"/>
            </a:endParaRPr>
          </a:p>
          <a:p>
            <a:pPr marL="342900" indent="-342900" algn="l" defTabSz="1216660">
              <a:lnSpc>
                <a:spcPct val="120000"/>
              </a:lnSpc>
              <a:spcBef>
                <a:spcPct val="20000"/>
              </a:spcBef>
              <a:buFont typeface="Arial" panose="020B0604020202020204" pitchFamily="34" charset="0"/>
              <a:buChar char="•"/>
            </a:pPr>
            <a:r>
              <a:rPr lang="zh-CN" altLang="en-US" sz="2000" dirty="0">
                <a:solidFill>
                  <a:schemeClr val="tx1"/>
                </a:solidFill>
                <a:latin typeface="+mn-lt"/>
                <a:cs typeface="+mn-ea"/>
                <a:sym typeface="+mn-lt"/>
              </a:rPr>
              <a:t>有毒用户具有独特的个性特征和动机</a:t>
            </a:r>
          </a:p>
          <a:p>
            <a:pPr marL="342900" indent="-342900" algn="l" defTabSz="1216660">
              <a:lnSpc>
                <a:spcPct val="120000"/>
              </a:lnSpc>
              <a:spcBef>
                <a:spcPct val="20000"/>
              </a:spcBef>
              <a:buFont typeface="Arial" panose="020B0604020202020204" pitchFamily="34" charset="0"/>
              <a:buChar char="•"/>
            </a:pPr>
            <a:r>
              <a:rPr lang="zh-CN" altLang="en-US" sz="2000" dirty="0">
                <a:solidFill>
                  <a:schemeClr val="tx1"/>
                </a:solidFill>
                <a:latin typeface="+mn-lt"/>
                <a:cs typeface="+mn-ea"/>
                <a:sym typeface="+mn-lt"/>
              </a:rPr>
              <a:t>在适当的条件下，任何人都可以表现出有毒倾向</a:t>
            </a:r>
          </a:p>
          <a:p>
            <a:pPr marL="342900" indent="-342900" algn="l" defTabSz="1216660">
              <a:lnSpc>
                <a:spcPct val="120000"/>
              </a:lnSpc>
              <a:spcBef>
                <a:spcPct val="20000"/>
              </a:spcBef>
              <a:buFont typeface="Arial" panose="020B0604020202020204" pitchFamily="34" charset="0"/>
              <a:buChar char="•"/>
            </a:pPr>
            <a:r>
              <a:rPr lang="zh-CN" altLang="en-US" sz="2000" dirty="0">
                <a:solidFill>
                  <a:schemeClr val="tx1"/>
                </a:solidFill>
                <a:latin typeface="+mn-lt"/>
                <a:cs typeface="+mn-ea"/>
                <a:sym typeface="+mn-lt"/>
              </a:rPr>
              <a:t>理解有毒行为的主要障碍之一是平衡言论自由与限制有害内容</a:t>
            </a:r>
            <a:endParaRPr lang="en-US" altLang="zh-CN" sz="2000" dirty="0">
              <a:solidFill>
                <a:schemeClr val="tx1"/>
              </a:solidFill>
              <a:latin typeface="+mn-lt"/>
              <a:cs typeface="+mn-ea"/>
              <a:sym typeface="+mn-lt"/>
            </a:endParaRPr>
          </a:p>
          <a:p>
            <a:pPr marL="342900" indent="-342900" algn="l" defTabSz="1216660">
              <a:lnSpc>
                <a:spcPct val="120000"/>
              </a:lnSpc>
              <a:spcBef>
                <a:spcPct val="20000"/>
              </a:spcBef>
              <a:buFont typeface="Arial" panose="020B0604020202020204" pitchFamily="34" charset="0"/>
              <a:buChar char="•"/>
            </a:pPr>
            <a:r>
              <a:rPr lang="zh-CN" altLang="en-US" sz="2000" dirty="0">
                <a:solidFill>
                  <a:schemeClr val="tx1"/>
                </a:solidFill>
                <a:latin typeface="+mn-lt"/>
                <a:cs typeface="+mn-ea"/>
                <a:sym typeface="+mn-lt"/>
              </a:rPr>
              <a:t>一些研究人员提出了确定和减轻社区仇恨言论的方法：</a:t>
            </a:r>
          </a:p>
          <a:p>
            <a:pPr lvl="1" defTabSz="1216660">
              <a:lnSpc>
                <a:spcPct val="120000"/>
              </a:lnSpc>
              <a:spcBef>
                <a:spcPct val="20000"/>
              </a:spcBef>
            </a:pPr>
            <a:r>
              <a:rPr lang="zh-CN" altLang="en-US" sz="2200" dirty="0">
                <a:solidFill>
                  <a:schemeClr val="tx1"/>
                </a:solidFill>
                <a:latin typeface="+mn-lt"/>
                <a:cs typeface="+mn-ea"/>
                <a:sym typeface="+mn-lt"/>
              </a:rPr>
              <a:t>采用机器学习技术，如</a:t>
            </a:r>
            <a:r>
              <a:rPr lang="zh-CN" altLang="en-US" sz="2200" dirty="0">
                <a:solidFill>
                  <a:srgbClr val="DE5753"/>
                </a:solidFill>
                <a:latin typeface="+mn-lt"/>
                <a:cs typeface="+mn-ea"/>
                <a:sym typeface="+mn-lt"/>
              </a:rPr>
              <a:t>线性回归和多层感知器</a:t>
            </a:r>
            <a:r>
              <a:rPr lang="zh-CN" altLang="en-US" sz="2200" dirty="0">
                <a:solidFill>
                  <a:schemeClr val="tx1"/>
                </a:solidFill>
                <a:latin typeface="+mn-lt"/>
                <a:cs typeface="+mn-ea"/>
                <a:sym typeface="+mn-lt"/>
              </a:rPr>
              <a:t>来分析大规模的人身攻击</a:t>
            </a:r>
          </a:p>
          <a:p>
            <a:pPr lvl="1" defTabSz="1216660">
              <a:lnSpc>
                <a:spcPct val="120000"/>
              </a:lnSpc>
              <a:spcBef>
                <a:spcPct val="20000"/>
              </a:spcBef>
            </a:pPr>
            <a:r>
              <a:rPr lang="zh-CN" altLang="en-US" sz="2200" dirty="0">
                <a:solidFill>
                  <a:schemeClr val="tx1"/>
                </a:solidFill>
                <a:latin typeface="+mn-lt"/>
                <a:cs typeface="+mn-ea"/>
                <a:sym typeface="+mn-lt"/>
              </a:rPr>
              <a:t>利用</a:t>
            </a:r>
            <a:r>
              <a:rPr lang="zh-CN" altLang="en-US" sz="2200" dirty="0">
                <a:solidFill>
                  <a:srgbClr val="DE5753"/>
                </a:solidFill>
                <a:latin typeface="+mn-lt"/>
                <a:cs typeface="+mn-ea"/>
                <a:sym typeface="+mn-lt"/>
              </a:rPr>
              <a:t>自然语言处理技术</a:t>
            </a:r>
            <a:r>
              <a:rPr lang="zh-CN" altLang="en-US" sz="2200" dirty="0">
                <a:solidFill>
                  <a:schemeClr val="tx1"/>
                </a:solidFill>
                <a:latin typeface="+mn-lt"/>
                <a:cs typeface="+mn-ea"/>
                <a:sym typeface="+mn-lt"/>
              </a:rPr>
              <a:t>来检测在线多人游戏中不希望出现的和意外的行为</a:t>
            </a:r>
          </a:p>
          <a:p>
            <a:pPr lvl="1" defTabSz="1216660">
              <a:lnSpc>
                <a:spcPct val="120000"/>
              </a:lnSpc>
              <a:spcBef>
                <a:spcPct val="20000"/>
              </a:spcBef>
            </a:pPr>
            <a:r>
              <a:rPr lang="zh-CN" altLang="en-US" sz="2200" dirty="0">
                <a:solidFill>
                  <a:schemeClr val="tx1"/>
                </a:solidFill>
                <a:latin typeface="+mn-lt"/>
                <a:cs typeface="+mn-ea"/>
                <a:sym typeface="+mn-lt"/>
              </a:rPr>
              <a:t>利用一组</a:t>
            </a:r>
            <a:r>
              <a:rPr lang="zh-CN" altLang="en-US" sz="2200" dirty="0">
                <a:solidFill>
                  <a:srgbClr val="DE5753"/>
                </a:solidFill>
                <a:latin typeface="+mn-lt"/>
                <a:cs typeface="+mn-ea"/>
                <a:sym typeface="+mn-lt"/>
              </a:rPr>
              <a:t>正则表达式、</a:t>
            </a:r>
            <a:r>
              <a:rPr lang="en-US" altLang="zh-CN" sz="2200" dirty="0">
                <a:solidFill>
                  <a:srgbClr val="DE5753"/>
                </a:solidFill>
                <a:latin typeface="+mn-lt"/>
                <a:cs typeface="+mn-ea"/>
                <a:sym typeface="+mn-lt"/>
              </a:rPr>
              <a:t>n-gram</a:t>
            </a:r>
            <a:r>
              <a:rPr lang="zh-CN" altLang="en-US" sz="2200" dirty="0">
                <a:solidFill>
                  <a:srgbClr val="DE5753"/>
                </a:solidFill>
                <a:latin typeface="+mn-lt"/>
                <a:cs typeface="+mn-ea"/>
                <a:sym typeface="+mn-lt"/>
              </a:rPr>
              <a:t>和监督学习技术</a:t>
            </a:r>
            <a:r>
              <a:rPr lang="zh-CN" altLang="en-US" sz="2200" dirty="0">
                <a:solidFill>
                  <a:schemeClr val="tx1"/>
                </a:solidFill>
                <a:latin typeface="+mn-lt"/>
                <a:cs typeface="+mn-ea"/>
                <a:sym typeface="+mn-lt"/>
              </a:rPr>
              <a:t>来检测滥用语言</a:t>
            </a:r>
          </a:p>
        </p:txBody>
      </p:sp>
      <p:sp>
        <p:nvSpPr>
          <p:cNvPr id="7" name="Freeform 4"/>
          <p:cNvSpPr/>
          <p:nvPr/>
        </p:nvSpPr>
        <p:spPr>
          <a:xfrm>
            <a:off x="0" y="197964"/>
            <a:ext cx="3648172" cy="537327"/>
          </a:xfrm>
          <a:prstGeom prst="homePlate">
            <a:avLst/>
          </a:prstGeom>
          <a:solidFill>
            <a:schemeClr val="accent1"/>
          </a:solidFill>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60889" tIns="45014" rIns="60889" bIns="45014" numCol="1" spcCol="1270" anchor="ctr" anchorCtr="0">
            <a:noAutofit/>
          </a:bodyPr>
          <a:lstStyle/>
          <a:p>
            <a:pPr lvl="0" algn="ctr" defTabSz="1111250">
              <a:lnSpc>
                <a:spcPct val="90000"/>
              </a:lnSpc>
              <a:spcBef>
                <a:spcPct val="0"/>
              </a:spcBef>
              <a:spcAft>
                <a:spcPct val="35000"/>
              </a:spcAft>
            </a:pPr>
            <a:endParaRPr lang="en-US" sz="2400" kern="1200" dirty="0">
              <a:cs typeface="+mn-ea"/>
              <a:sym typeface="+mn-lt"/>
            </a:endParaRPr>
          </a:p>
        </p:txBody>
      </p:sp>
      <p:sp>
        <p:nvSpPr>
          <p:cNvPr id="8" name="文本框 7"/>
          <p:cNvSpPr txBox="1"/>
          <p:nvPr/>
        </p:nvSpPr>
        <p:spPr>
          <a:xfrm>
            <a:off x="206645" y="297350"/>
            <a:ext cx="3441527" cy="338554"/>
          </a:xfrm>
          <a:prstGeom prst="rect">
            <a:avLst/>
          </a:prstGeom>
          <a:noFill/>
        </p:spPr>
        <p:txBody>
          <a:bodyPr wrap="square" rtlCol="0">
            <a:spAutoFit/>
          </a:bodyPr>
          <a:lstStyle/>
          <a:p>
            <a:r>
              <a:rPr lang="en-US" altLang="zh-CN" sz="1600" b="1" spc="300" dirty="0">
                <a:solidFill>
                  <a:schemeClr val="bg1"/>
                </a:solidFill>
                <a:latin typeface="+mn-ea"/>
                <a:cs typeface="+mn-ea"/>
                <a:sym typeface="+mn-lt"/>
              </a:rPr>
              <a:t>2</a:t>
            </a:r>
            <a:r>
              <a:rPr lang="zh-CN" altLang="en-US" sz="1600" b="1" spc="300" dirty="0">
                <a:solidFill>
                  <a:schemeClr val="bg1"/>
                </a:solidFill>
                <a:latin typeface="+mn-ea"/>
                <a:cs typeface="+mn-ea"/>
                <a:sym typeface="+mn-lt"/>
              </a:rPr>
              <a:t>、</a:t>
            </a:r>
            <a:r>
              <a:rPr lang="en-US" altLang="zh-CN" sz="1600" b="1" spc="300" dirty="0">
                <a:solidFill>
                  <a:schemeClr val="bg1"/>
                </a:solidFill>
                <a:latin typeface="+mn-ea"/>
                <a:cs typeface="+mn-ea"/>
                <a:sym typeface="+mn-lt"/>
              </a:rPr>
              <a:t> </a:t>
            </a:r>
            <a:r>
              <a:rPr lang="en-US" altLang="zh-CN" sz="1600" b="1" spc="300" dirty="0">
                <a:solidFill>
                  <a:srgbClr val="FFFFFF"/>
                </a:solidFill>
                <a:latin typeface="微软雅黑" panose="020B0503020204020204" pitchFamily="34" charset="-122"/>
                <a:ea typeface="微软雅黑" panose="020B0503020204020204" pitchFamily="34" charset="-122"/>
              </a:rPr>
              <a:t>Literature review </a:t>
            </a:r>
            <a:endParaRPr lang="en-US" altLang="zh-CN" sz="1600" b="1" spc="300" dirty="0">
              <a:solidFill>
                <a:schemeClr val="bg1"/>
              </a:solidFill>
              <a:latin typeface="+mn-ea"/>
              <a:cs typeface="+mn-ea"/>
              <a:sym typeface="+mn-lt"/>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910416" y="1577257"/>
            <a:ext cx="4084666" cy="3076740"/>
          </a:xfrm>
          <a:prstGeom prst="rect">
            <a:avLst/>
          </a:prstGeom>
          <a:noFill/>
        </p:spPr>
        <p:txBody>
          <a:bodyPr wrap="square" rtlCol="0">
            <a:spAutoFit/>
          </a:bodyPr>
          <a:lstStyle>
            <a:defPPr>
              <a:defRPr lang="zh-CN"/>
            </a:defPPr>
            <a:lvl1pPr algn="ctr">
              <a:defRPr sz="1600">
                <a:solidFill>
                  <a:schemeClr val="tx1">
                    <a:lumMod val="65000"/>
                    <a:lumOff val="35000"/>
                  </a:schemeClr>
                </a:solidFill>
                <a:latin typeface="+mj-lt"/>
              </a:defRPr>
            </a:lvl1pPr>
          </a:lstStyle>
          <a:p>
            <a:pPr algn="l" defTabSz="1216660">
              <a:lnSpc>
                <a:spcPct val="120000"/>
              </a:lnSpc>
              <a:spcBef>
                <a:spcPct val="20000"/>
              </a:spcBef>
            </a:pPr>
            <a:r>
              <a:rPr lang="en-US" altLang="zh-CN" sz="2000" dirty="0">
                <a:solidFill>
                  <a:schemeClr val="tx1"/>
                </a:solidFill>
                <a:latin typeface="+mn-lt"/>
                <a:cs typeface="+mn-ea"/>
                <a:sym typeface="+mn-lt"/>
              </a:rPr>
              <a:t>2. </a:t>
            </a:r>
            <a:r>
              <a:rPr lang="zh-CN" altLang="en-US" sz="2000" dirty="0">
                <a:solidFill>
                  <a:schemeClr val="tx1"/>
                </a:solidFill>
                <a:latin typeface="+mn-lt"/>
                <a:cs typeface="+mn-ea"/>
                <a:sym typeface="+mn-lt"/>
              </a:rPr>
              <a:t>社交网络中的传染的相关研究</a:t>
            </a:r>
            <a:endParaRPr lang="en-US" altLang="zh-CN" sz="2000" dirty="0">
              <a:solidFill>
                <a:schemeClr val="tx1"/>
              </a:solidFill>
              <a:latin typeface="+mn-lt"/>
              <a:cs typeface="+mn-ea"/>
              <a:sym typeface="+mn-lt"/>
            </a:endParaRPr>
          </a:p>
          <a:p>
            <a:pPr algn="l" defTabSz="1216660">
              <a:lnSpc>
                <a:spcPct val="120000"/>
              </a:lnSpc>
              <a:spcBef>
                <a:spcPct val="20000"/>
              </a:spcBef>
            </a:pPr>
            <a:r>
              <a:rPr lang="zh-CN" altLang="en-US" sz="2000" dirty="0">
                <a:solidFill>
                  <a:schemeClr val="tx1"/>
                </a:solidFill>
                <a:latin typeface="+mn-lt"/>
                <a:cs typeface="+mn-ea"/>
                <a:sym typeface="+mn-lt"/>
              </a:rPr>
              <a:t>研究</a:t>
            </a:r>
            <a:r>
              <a:rPr lang="en-US" altLang="zh-CN" sz="2000" dirty="0">
                <a:solidFill>
                  <a:schemeClr val="tx1"/>
                </a:solidFill>
                <a:latin typeface="+mn-lt"/>
                <a:cs typeface="+mn-ea"/>
                <a:sym typeface="+mn-lt"/>
              </a:rPr>
              <a:t>(Christakis &amp; Fowler, 2013)</a:t>
            </a:r>
            <a:r>
              <a:rPr lang="zh-CN" altLang="en-US" sz="2000" dirty="0">
                <a:solidFill>
                  <a:schemeClr val="tx1"/>
                </a:solidFill>
                <a:latin typeface="+mn-lt"/>
                <a:cs typeface="+mn-ea"/>
                <a:sym typeface="+mn-lt"/>
              </a:rPr>
              <a:t>中，作者声称肥胖，就像其他形式的情绪传染</a:t>
            </a:r>
            <a:r>
              <a:rPr lang="en-US" altLang="zh-CN" sz="2000" dirty="0">
                <a:solidFill>
                  <a:schemeClr val="tx1"/>
                </a:solidFill>
                <a:latin typeface="+mn-lt"/>
                <a:cs typeface="+mn-ea"/>
                <a:sym typeface="+mn-lt"/>
              </a:rPr>
              <a:t>(Hatfield et al., 1993)</a:t>
            </a:r>
            <a:r>
              <a:rPr lang="zh-CN" altLang="en-US" sz="2000" dirty="0">
                <a:solidFill>
                  <a:schemeClr val="tx1"/>
                </a:solidFill>
                <a:latin typeface="+mn-lt"/>
                <a:cs typeface="+mn-ea"/>
                <a:sym typeface="+mn-lt"/>
              </a:rPr>
              <a:t>，可能会在社交网络中以一种可量化和可识别的模式传播，这种模式取决于社会关系的性质。社会距离似乎比地理距离更重要。</a:t>
            </a:r>
            <a:endParaRPr lang="en-US" altLang="zh-CN" sz="2000" dirty="0">
              <a:solidFill>
                <a:schemeClr val="tx1"/>
              </a:solidFill>
              <a:latin typeface="+mn-lt"/>
              <a:cs typeface="+mn-ea"/>
              <a:sym typeface="+mn-lt"/>
            </a:endParaRPr>
          </a:p>
        </p:txBody>
      </p:sp>
      <p:sp>
        <p:nvSpPr>
          <p:cNvPr id="7" name="Freeform 4"/>
          <p:cNvSpPr/>
          <p:nvPr/>
        </p:nvSpPr>
        <p:spPr>
          <a:xfrm>
            <a:off x="0" y="197964"/>
            <a:ext cx="3648172" cy="537327"/>
          </a:xfrm>
          <a:prstGeom prst="homePlate">
            <a:avLst/>
          </a:prstGeom>
          <a:solidFill>
            <a:schemeClr val="accent1"/>
          </a:solidFill>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60889" tIns="45014" rIns="60889" bIns="45014" numCol="1" spcCol="1270" anchor="ctr" anchorCtr="0">
            <a:noAutofit/>
          </a:bodyPr>
          <a:lstStyle/>
          <a:p>
            <a:pPr lvl="0" algn="ctr" defTabSz="1111250">
              <a:lnSpc>
                <a:spcPct val="90000"/>
              </a:lnSpc>
              <a:spcBef>
                <a:spcPct val="0"/>
              </a:spcBef>
              <a:spcAft>
                <a:spcPct val="35000"/>
              </a:spcAft>
            </a:pPr>
            <a:endParaRPr lang="en-US" sz="2400" kern="1200" dirty="0">
              <a:cs typeface="+mn-ea"/>
              <a:sym typeface="+mn-lt"/>
            </a:endParaRPr>
          </a:p>
        </p:txBody>
      </p:sp>
      <p:sp>
        <p:nvSpPr>
          <p:cNvPr id="8" name="文本框 7"/>
          <p:cNvSpPr txBox="1"/>
          <p:nvPr/>
        </p:nvSpPr>
        <p:spPr>
          <a:xfrm>
            <a:off x="206645" y="297350"/>
            <a:ext cx="3441527" cy="338554"/>
          </a:xfrm>
          <a:prstGeom prst="rect">
            <a:avLst/>
          </a:prstGeom>
          <a:noFill/>
        </p:spPr>
        <p:txBody>
          <a:bodyPr wrap="square" rtlCol="0">
            <a:spAutoFit/>
          </a:bodyPr>
          <a:lstStyle/>
          <a:p>
            <a:r>
              <a:rPr lang="en-US" altLang="zh-CN" sz="1600" b="1" spc="300" dirty="0">
                <a:solidFill>
                  <a:schemeClr val="bg1"/>
                </a:solidFill>
                <a:latin typeface="+mn-ea"/>
                <a:cs typeface="+mn-ea"/>
                <a:sym typeface="+mn-lt"/>
              </a:rPr>
              <a:t>2</a:t>
            </a:r>
            <a:r>
              <a:rPr lang="zh-CN" altLang="en-US" sz="1600" b="1" spc="300" dirty="0">
                <a:solidFill>
                  <a:schemeClr val="bg1"/>
                </a:solidFill>
                <a:latin typeface="+mn-ea"/>
                <a:cs typeface="+mn-ea"/>
                <a:sym typeface="+mn-lt"/>
              </a:rPr>
              <a:t>、</a:t>
            </a:r>
            <a:r>
              <a:rPr lang="en-US" altLang="zh-CN" sz="1600" b="1" spc="300" dirty="0">
                <a:solidFill>
                  <a:schemeClr val="bg1"/>
                </a:solidFill>
                <a:latin typeface="+mn-ea"/>
                <a:cs typeface="+mn-ea"/>
                <a:sym typeface="+mn-lt"/>
              </a:rPr>
              <a:t> </a:t>
            </a:r>
            <a:r>
              <a:rPr lang="en-US" altLang="zh-CN" sz="1600" b="1" spc="300" dirty="0">
                <a:solidFill>
                  <a:srgbClr val="FFFFFF"/>
                </a:solidFill>
                <a:latin typeface="微软雅黑" panose="020B0503020204020204" pitchFamily="34" charset="-122"/>
                <a:ea typeface="微软雅黑" panose="020B0503020204020204" pitchFamily="34" charset="-122"/>
              </a:rPr>
              <a:t>Literature review </a:t>
            </a:r>
            <a:endParaRPr lang="en-US" altLang="zh-CN" sz="1600" b="1" spc="300" dirty="0">
              <a:solidFill>
                <a:schemeClr val="bg1"/>
              </a:solidFill>
              <a:latin typeface="+mn-ea"/>
              <a:cs typeface="+mn-ea"/>
              <a:sym typeface="+mn-lt"/>
            </a:endParaRPr>
          </a:p>
        </p:txBody>
      </p:sp>
      <p:sp>
        <p:nvSpPr>
          <p:cNvPr id="2" name="文本框 1"/>
          <p:cNvSpPr txBox="1"/>
          <p:nvPr/>
        </p:nvSpPr>
        <p:spPr>
          <a:xfrm>
            <a:off x="5839941" y="1454428"/>
            <a:ext cx="5776686" cy="3569182"/>
          </a:xfrm>
          <a:prstGeom prst="rect">
            <a:avLst/>
          </a:prstGeom>
          <a:noFill/>
        </p:spPr>
        <p:txBody>
          <a:bodyPr wrap="square" rtlCol="0">
            <a:spAutoFit/>
          </a:bodyPr>
          <a:lstStyle>
            <a:defPPr>
              <a:defRPr lang="zh-CN"/>
            </a:defPPr>
            <a:lvl1pPr algn="ctr">
              <a:defRPr sz="1600">
                <a:solidFill>
                  <a:schemeClr val="tx1">
                    <a:lumMod val="65000"/>
                    <a:lumOff val="35000"/>
                  </a:schemeClr>
                </a:solidFill>
                <a:latin typeface="+mj-lt"/>
              </a:defRPr>
            </a:lvl1pPr>
          </a:lstStyle>
          <a:p>
            <a:pPr algn="l" defTabSz="1216660">
              <a:lnSpc>
                <a:spcPct val="120000"/>
              </a:lnSpc>
              <a:spcBef>
                <a:spcPct val="20000"/>
              </a:spcBef>
            </a:pPr>
            <a:r>
              <a:rPr lang="en-US" altLang="zh-CN" sz="2000" dirty="0">
                <a:solidFill>
                  <a:schemeClr val="tx1"/>
                </a:solidFill>
                <a:latin typeface="+mn-lt"/>
                <a:cs typeface="+mn-ea"/>
                <a:sym typeface="+mn-lt"/>
              </a:rPr>
              <a:t>3. </a:t>
            </a:r>
            <a:r>
              <a:rPr lang="zh-CN" altLang="en-US" sz="2000" dirty="0">
                <a:solidFill>
                  <a:schemeClr val="tx1"/>
                </a:solidFill>
                <a:latin typeface="+mn-lt"/>
                <a:cs typeface="+mn-ea"/>
                <a:sym typeface="+mn-lt"/>
              </a:rPr>
              <a:t>主题模型的相关研究</a:t>
            </a:r>
            <a:endParaRPr lang="en-US" altLang="zh-CN" sz="2000" dirty="0">
              <a:solidFill>
                <a:schemeClr val="tx1"/>
              </a:solidFill>
              <a:latin typeface="+mn-lt"/>
              <a:cs typeface="+mn-ea"/>
              <a:sym typeface="+mn-lt"/>
            </a:endParaRPr>
          </a:p>
          <a:p>
            <a:pPr algn="l" defTabSz="1216660">
              <a:lnSpc>
                <a:spcPct val="120000"/>
              </a:lnSpc>
              <a:spcBef>
                <a:spcPct val="20000"/>
              </a:spcBef>
            </a:pPr>
            <a:r>
              <a:rPr lang="zh-CN" altLang="en-US" sz="2000" dirty="0">
                <a:solidFill>
                  <a:schemeClr val="tx1"/>
                </a:solidFill>
                <a:latin typeface="+mn-lt"/>
                <a:cs typeface="+mn-ea"/>
                <a:sym typeface="+mn-lt"/>
              </a:rPr>
              <a:t>通过主题分析和社会网络分析</a:t>
            </a:r>
            <a:r>
              <a:rPr lang="en-US" altLang="zh-CN" sz="2000" dirty="0">
                <a:solidFill>
                  <a:schemeClr val="tx1"/>
                </a:solidFill>
                <a:latin typeface="+mn-lt"/>
                <a:cs typeface="+mn-ea"/>
                <a:sym typeface="+mn-lt"/>
              </a:rPr>
              <a:t>(SNA)</a:t>
            </a:r>
            <a:r>
              <a:rPr lang="zh-CN" altLang="en-US" sz="2000" dirty="0">
                <a:solidFill>
                  <a:schemeClr val="tx1"/>
                </a:solidFill>
                <a:latin typeface="+mn-lt"/>
                <a:cs typeface="+mn-ea"/>
                <a:sym typeface="+mn-lt"/>
              </a:rPr>
              <a:t>来研究</a:t>
            </a:r>
            <a:r>
              <a:rPr lang="en-US" altLang="zh-CN" sz="2000" dirty="0">
                <a:solidFill>
                  <a:schemeClr val="tx1"/>
                </a:solidFill>
                <a:latin typeface="+mn-lt"/>
                <a:cs typeface="+mn-ea"/>
                <a:sym typeface="+mn-lt"/>
              </a:rPr>
              <a:t>OSNs</a:t>
            </a:r>
            <a:r>
              <a:rPr lang="zh-CN" altLang="en-US" sz="2000" dirty="0">
                <a:solidFill>
                  <a:schemeClr val="tx1"/>
                </a:solidFill>
                <a:latin typeface="+mn-lt"/>
                <a:cs typeface="+mn-ea"/>
                <a:sym typeface="+mn-lt"/>
              </a:rPr>
              <a:t>上的有毒行为</a:t>
            </a:r>
            <a:r>
              <a:rPr lang="en-US" altLang="zh-CN" sz="2000" dirty="0">
                <a:solidFill>
                  <a:schemeClr val="tx1"/>
                </a:solidFill>
                <a:latin typeface="+mn-lt"/>
                <a:cs typeface="+mn-ea"/>
                <a:sym typeface="+mn-lt"/>
              </a:rPr>
              <a:t>(</a:t>
            </a:r>
            <a:r>
              <a:rPr lang="en-US" altLang="zh-CN" sz="2000" dirty="0" err="1">
                <a:solidFill>
                  <a:schemeClr val="tx1"/>
                </a:solidFill>
                <a:latin typeface="+mn-lt"/>
                <a:cs typeface="+mn-ea"/>
                <a:sym typeface="+mn-lt"/>
              </a:rPr>
              <a:t>Obadimu</a:t>
            </a:r>
            <a:r>
              <a:rPr lang="en-US" altLang="zh-CN" sz="2000" dirty="0">
                <a:solidFill>
                  <a:schemeClr val="tx1"/>
                </a:solidFill>
                <a:latin typeface="+mn-lt"/>
                <a:cs typeface="+mn-ea"/>
                <a:sym typeface="+mn-lt"/>
              </a:rPr>
              <a:t>, Mead, &amp; Agarwal, 2019; </a:t>
            </a:r>
            <a:r>
              <a:rPr lang="en-US" altLang="zh-CN" sz="2000" dirty="0" err="1">
                <a:solidFill>
                  <a:schemeClr val="tx1"/>
                </a:solidFill>
                <a:latin typeface="+mn-lt"/>
                <a:cs typeface="+mn-ea"/>
                <a:sym typeface="+mn-lt"/>
              </a:rPr>
              <a:t>Obadimu</a:t>
            </a:r>
            <a:r>
              <a:rPr lang="en-US" altLang="zh-CN" sz="2000" dirty="0">
                <a:solidFill>
                  <a:schemeClr val="tx1"/>
                </a:solidFill>
                <a:latin typeface="+mn-lt"/>
                <a:cs typeface="+mn-ea"/>
                <a:sym typeface="+mn-lt"/>
              </a:rPr>
              <a:t>, Mead, Hussain, et al., 2019) </a:t>
            </a:r>
          </a:p>
          <a:p>
            <a:pPr algn="l" defTabSz="1216660">
              <a:lnSpc>
                <a:spcPct val="120000"/>
              </a:lnSpc>
              <a:spcBef>
                <a:spcPct val="20000"/>
              </a:spcBef>
            </a:pPr>
            <a:endParaRPr lang="en-US" altLang="zh-CN" sz="2000" dirty="0">
              <a:solidFill>
                <a:schemeClr val="tx1"/>
              </a:solidFill>
              <a:latin typeface="+mn-lt"/>
              <a:cs typeface="+mn-ea"/>
              <a:sym typeface="+mn-lt"/>
            </a:endParaRPr>
          </a:p>
          <a:p>
            <a:pPr algn="l" defTabSz="1216660">
              <a:lnSpc>
                <a:spcPct val="120000"/>
              </a:lnSpc>
              <a:spcBef>
                <a:spcPct val="20000"/>
              </a:spcBef>
            </a:pPr>
            <a:r>
              <a:rPr lang="zh-CN" altLang="en-US" sz="2000" dirty="0">
                <a:solidFill>
                  <a:schemeClr val="tx1"/>
                </a:solidFill>
                <a:latin typeface="+mn-lt"/>
                <a:cs typeface="+mn-ea"/>
                <a:sym typeface="+mn-lt"/>
              </a:rPr>
              <a:t>正式定义了具有网络结构的主题建模问题。提出了一种新颖的解决方案，使用基于数据中的图结构的谐波正则化器对统计主题模型进行正则化，技术结合了主题建模和社会网络分析。</a:t>
            </a:r>
            <a:r>
              <a:rPr lang="en-US" altLang="zh-CN" sz="2000" dirty="0">
                <a:solidFill>
                  <a:schemeClr val="tx1"/>
                </a:solidFill>
                <a:latin typeface="+mn-lt"/>
                <a:cs typeface="+mn-ea"/>
                <a:sym typeface="+mn-lt"/>
              </a:rPr>
              <a:t>(Mei et al.,</a:t>
            </a:r>
            <a:r>
              <a:rPr lang="zh-CN" altLang="en-US" sz="2000" dirty="0">
                <a:solidFill>
                  <a:schemeClr val="tx1"/>
                </a:solidFill>
                <a:latin typeface="+mn-lt"/>
                <a:cs typeface="+mn-ea"/>
                <a:sym typeface="+mn-lt"/>
              </a:rPr>
              <a:t> </a:t>
            </a:r>
            <a:r>
              <a:rPr lang="en-US" altLang="zh-CN" sz="2000" dirty="0">
                <a:solidFill>
                  <a:schemeClr val="tx1"/>
                </a:solidFill>
                <a:latin typeface="+mn-lt"/>
                <a:cs typeface="+mn-ea"/>
                <a:sym typeface="+mn-lt"/>
              </a:rPr>
              <a:t>2008)</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405114" y="-1"/>
            <a:ext cx="12871048" cy="324092"/>
            <a:chOff x="-405114" y="-1"/>
            <a:chExt cx="12871048" cy="324092"/>
          </a:xfrm>
        </p:grpSpPr>
        <p:sp>
          <p:nvSpPr>
            <p:cNvPr id="6" name="平行四边形 5"/>
            <p:cNvSpPr/>
            <p:nvPr/>
          </p:nvSpPr>
          <p:spPr>
            <a:xfrm>
              <a:off x="-405114" y="0"/>
              <a:ext cx="3217762" cy="324091"/>
            </a:xfrm>
            <a:prstGeom prst="parallelogram">
              <a:avLst/>
            </a:prstGeom>
            <a:solidFill>
              <a:srgbClr val="E253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平行四边形 6"/>
            <p:cNvSpPr/>
            <p:nvPr/>
          </p:nvSpPr>
          <p:spPr>
            <a:xfrm>
              <a:off x="2812648" y="-1"/>
              <a:ext cx="3217762" cy="324091"/>
            </a:xfrm>
            <a:prstGeom prst="parallelogram">
              <a:avLst/>
            </a:prstGeom>
            <a:solidFill>
              <a:srgbClr val="784A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平行四边形 7"/>
            <p:cNvSpPr/>
            <p:nvPr/>
          </p:nvSpPr>
          <p:spPr>
            <a:xfrm>
              <a:off x="6030410" y="-1"/>
              <a:ext cx="3217762" cy="324091"/>
            </a:xfrm>
            <a:prstGeom prst="parallelogram">
              <a:avLst/>
            </a:prstGeom>
            <a:solidFill>
              <a:srgbClr val="56C0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平行四边形 8"/>
            <p:cNvSpPr/>
            <p:nvPr/>
          </p:nvSpPr>
          <p:spPr>
            <a:xfrm>
              <a:off x="9248172" y="-1"/>
              <a:ext cx="3217762" cy="324091"/>
            </a:xfrm>
            <a:prstGeom prst="parallelogram">
              <a:avLst/>
            </a:prstGeom>
            <a:solidFill>
              <a:srgbClr val="E253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7" name="组合 16"/>
          <p:cNvGrpSpPr/>
          <p:nvPr/>
        </p:nvGrpSpPr>
        <p:grpSpPr>
          <a:xfrm>
            <a:off x="-405114" y="6545483"/>
            <a:ext cx="12871048" cy="324092"/>
            <a:chOff x="-405114" y="-1"/>
            <a:chExt cx="12871048" cy="324092"/>
          </a:xfrm>
        </p:grpSpPr>
        <p:sp>
          <p:nvSpPr>
            <p:cNvPr id="18" name="平行四边形 17"/>
            <p:cNvSpPr/>
            <p:nvPr/>
          </p:nvSpPr>
          <p:spPr>
            <a:xfrm>
              <a:off x="-405114" y="0"/>
              <a:ext cx="3217762" cy="324091"/>
            </a:xfrm>
            <a:prstGeom prst="parallelogram">
              <a:avLst/>
            </a:prstGeom>
            <a:solidFill>
              <a:srgbClr val="E253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平行四边形 18"/>
            <p:cNvSpPr/>
            <p:nvPr/>
          </p:nvSpPr>
          <p:spPr>
            <a:xfrm>
              <a:off x="2812648" y="-1"/>
              <a:ext cx="3217762" cy="324091"/>
            </a:xfrm>
            <a:prstGeom prst="parallelogram">
              <a:avLst/>
            </a:prstGeom>
            <a:solidFill>
              <a:srgbClr val="784A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平行四边形 19"/>
            <p:cNvSpPr/>
            <p:nvPr/>
          </p:nvSpPr>
          <p:spPr>
            <a:xfrm>
              <a:off x="6030410" y="-1"/>
              <a:ext cx="3217762" cy="324091"/>
            </a:xfrm>
            <a:prstGeom prst="parallelogram">
              <a:avLst/>
            </a:prstGeom>
            <a:solidFill>
              <a:srgbClr val="56C0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平行四边形 20"/>
            <p:cNvSpPr/>
            <p:nvPr/>
          </p:nvSpPr>
          <p:spPr>
            <a:xfrm>
              <a:off x="9248172" y="-1"/>
              <a:ext cx="3217762" cy="324091"/>
            </a:xfrm>
            <a:prstGeom prst="parallelogram">
              <a:avLst/>
            </a:prstGeom>
            <a:solidFill>
              <a:srgbClr val="E253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 name="平行四边形 21"/>
          <p:cNvSpPr/>
          <p:nvPr/>
        </p:nvSpPr>
        <p:spPr>
          <a:xfrm>
            <a:off x="2812648" y="2767796"/>
            <a:ext cx="6274791" cy="1322407"/>
          </a:xfrm>
          <a:prstGeom prst="parallelogram">
            <a:avLst/>
          </a:prstGeom>
          <a:solidFill>
            <a:srgbClr val="E253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六边形 22"/>
          <p:cNvSpPr/>
          <p:nvPr/>
        </p:nvSpPr>
        <p:spPr>
          <a:xfrm rot="5400000">
            <a:off x="4039037" y="3110509"/>
            <a:ext cx="792694" cy="683357"/>
          </a:xfrm>
          <a:prstGeom prst="hexagon">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4" name="文本框 23"/>
          <p:cNvSpPr txBox="1"/>
          <p:nvPr/>
        </p:nvSpPr>
        <p:spPr>
          <a:xfrm>
            <a:off x="4209678" y="3190577"/>
            <a:ext cx="451413" cy="523220"/>
          </a:xfrm>
          <a:prstGeom prst="rect">
            <a:avLst/>
          </a:prstGeom>
          <a:noFill/>
        </p:spPr>
        <p:txBody>
          <a:bodyPr wrap="square" rtlCol="0">
            <a:spAutoFit/>
          </a:bodyPr>
          <a:lstStyle/>
          <a:p>
            <a:pPr algn="ctr"/>
            <a:r>
              <a:rPr lang="en-US" altLang="zh-CN" sz="2800" b="1" dirty="0">
                <a:solidFill>
                  <a:srgbClr val="E2534F"/>
                </a:solidFill>
              </a:rPr>
              <a:t>3</a:t>
            </a:r>
            <a:endParaRPr lang="zh-CN" altLang="en-US" sz="2800" b="1" dirty="0">
              <a:solidFill>
                <a:srgbClr val="E2534F"/>
              </a:solidFill>
            </a:endParaRPr>
          </a:p>
        </p:txBody>
      </p:sp>
      <p:sp>
        <p:nvSpPr>
          <p:cNvPr id="25" name="文本框 24"/>
          <p:cNvSpPr txBox="1"/>
          <p:nvPr/>
        </p:nvSpPr>
        <p:spPr>
          <a:xfrm>
            <a:off x="5038562" y="3227141"/>
            <a:ext cx="2710629" cy="461665"/>
          </a:xfrm>
          <a:prstGeom prst="rect">
            <a:avLst/>
          </a:prstGeom>
          <a:noFill/>
        </p:spPr>
        <p:txBody>
          <a:bodyPr wrap="square" rtlCol="0">
            <a:spAutoFit/>
          </a:bodyPr>
          <a:lstStyle/>
          <a:p>
            <a:pPr algn="r"/>
            <a:r>
              <a:rPr lang="en-US" altLang="zh-CN" sz="2400" b="1" spc="300" dirty="0">
                <a:solidFill>
                  <a:srgbClr val="FFFFFF"/>
                </a:solidFill>
                <a:latin typeface="微软雅黑" panose="020B0503020204020204" pitchFamily="34" charset="-122"/>
                <a:ea typeface="微软雅黑" panose="020B0503020204020204" pitchFamily="34" charset="-122"/>
              </a:rPr>
              <a:t>Methodology </a:t>
            </a:r>
            <a:endParaRPr lang="zh-CN" altLang="en-US" sz="2400" b="1" spc="300" dirty="0">
              <a:solidFill>
                <a:srgbClr val="FFFFFF"/>
              </a:solidFill>
              <a:latin typeface="微软雅黑" panose="020B0503020204020204" pitchFamily="34" charset="-122"/>
              <a:ea typeface="微软雅黑" panose="020B0503020204020204" pitchFamily="34" charset="-122"/>
            </a:endParaRP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COMMONDATA" val="eyJoZGlkIjoiYmNkYWRhZjJjYWI1Y2M3MmI1MmNjZTNhYWE0ZDg1OTQifQ=="/>
</p:tagLst>
</file>

<file path=ppt/theme/theme1.xml><?xml version="1.0" encoding="utf-8"?>
<a:theme xmlns:a="http://schemas.openxmlformats.org/drawingml/2006/main" name="Office 主题">
  <a:themeElements>
    <a:clrScheme name="Office">
      <a:dk1>
        <a:srgbClr val="000000"/>
      </a:dk1>
      <a:lt1>
        <a:srgbClr val="FFFFFF"/>
      </a:lt1>
      <a:dk2>
        <a:srgbClr val="5E5E5E"/>
      </a:dk2>
      <a:lt2>
        <a:srgbClr val="DDDDDD"/>
      </a:lt2>
      <a:accent1>
        <a:srgbClr val="DE5753"/>
      </a:accent1>
      <a:accent2>
        <a:srgbClr val="784A4F"/>
      </a:accent2>
      <a:accent3>
        <a:srgbClr val="00B0F0"/>
      </a:accent3>
      <a:accent4>
        <a:srgbClr val="00B0F0"/>
      </a:accent4>
      <a:accent5>
        <a:srgbClr val="FEC306"/>
      </a:accent5>
      <a:accent6>
        <a:srgbClr val="DF5327"/>
      </a:accent6>
      <a:hlink>
        <a:srgbClr val="F59E00"/>
      </a:hlink>
      <a:folHlink>
        <a:srgbClr val="B2B2B2"/>
      </a:folHlink>
    </a:clrScheme>
    <a:fontScheme name="Docer模板">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rgbClr val="000000"/>
    </a:dk1>
    <a:lt1>
      <a:srgbClr val="FFFFFF"/>
    </a:lt1>
    <a:dk2>
      <a:srgbClr val="5E5E5E"/>
    </a:dk2>
    <a:lt2>
      <a:srgbClr val="DDDDDD"/>
    </a:lt2>
    <a:accent1>
      <a:srgbClr val="DE5753"/>
    </a:accent1>
    <a:accent2>
      <a:srgbClr val="784A4F"/>
    </a:accent2>
    <a:accent3>
      <a:srgbClr val="00B0F0"/>
    </a:accent3>
    <a:accent4>
      <a:srgbClr val="00B0F0"/>
    </a:accent4>
    <a:accent5>
      <a:srgbClr val="FEC306"/>
    </a:accent5>
    <a:accent6>
      <a:srgbClr val="DF5327"/>
    </a:accent6>
    <a:hlink>
      <a:srgbClr val="F59E00"/>
    </a:hlink>
    <a:folHlink>
      <a:srgbClr val="B2B2B2"/>
    </a:folHlink>
  </a:clrScheme>
</a:themeOverride>
</file>

<file path=ppt/theme/themeOverride2.xml><?xml version="1.0" encoding="utf-8"?>
<a:themeOverride xmlns:a="http://schemas.openxmlformats.org/drawingml/2006/main">
  <a:clrScheme name="Office">
    <a:dk1>
      <a:srgbClr val="000000"/>
    </a:dk1>
    <a:lt1>
      <a:srgbClr val="FFFFFF"/>
    </a:lt1>
    <a:dk2>
      <a:srgbClr val="5E5E5E"/>
    </a:dk2>
    <a:lt2>
      <a:srgbClr val="DDDDDD"/>
    </a:lt2>
    <a:accent1>
      <a:srgbClr val="DE5753"/>
    </a:accent1>
    <a:accent2>
      <a:srgbClr val="784A4F"/>
    </a:accent2>
    <a:accent3>
      <a:srgbClr val="00B0F0"/>
    </a:accent3>
    <a:accent4>
      <a:srgbClr val="00B0F0"/>
    </a:accent4>
    <a:accent5>
      <a:srgbClr val="FEC306"/>
    </a:accent5>
    <a:accent6>
      <a:srgbClr val="DF5327"/>
    </a:accent6>
    <a:hlink>
      <a:srgbClr val="F59E00"/>
    </a:hlink>
    <a:folHlink>
      <a:srgbClr val="B2B2B2"/>
    </a:folHlink>
  </a:clrScheme>
</a:themeOverride>
</file>

<file path=ppt/theme/themeOverride3.xml><?xml version="1.0" encoding="utf-8"?>
<a:themeOverride xmlns:a="http://schemas.openxmlformats.org/drawingml/2006/main">
  <a:clrScheme name="Office">
    <a:dk1>
      <a:srgbClr val="000000"/>
    </a:dk1>
    <a:lt1>
      <a:srgbClr val="FFFFFF"/>
    </a:lt1>
    <a:dk2>
      <a:srgbClr val="5E5E5E"/>
    </a:dk2>
    <a:lt2>
      <a:srgbClr val="DDDDDD"/>
    </a:lt2>
    <a:accent1>
      <a:srgbClr val="DE5753"/>
    </a:accent1>
    <a:accent2>
      <a:srgbClr val="784A4F"/>
    </a:accent2>
    <a:accent3>
      <a:srgbClr val="00B0F0"/>
    </a:accent3>
    <a:accent4>
      <a:srgbClr val="00B0F0"/>
    </a:accent4>
    <a:accent5>
      <a:srgbClr val="FEC306"/>
    </a:accent5>
    <a:accent6>
      <a:srgbClr val="DF5327"/>
    </a:accent6>
    <a:hlink>
      <a:srgbClr val="F59E00"/>
    </a:hlink>
    <a:folHlink>
      <a:srgbClr val="B2B2B2"/>
    </a:folHlink>
  </a:clrScheme>
</a:themeOverride>
</file>

<file path=ppt/theme/themeOverride4.xml><?xml version="1.0" encoding="utf-8"?>
<a:themeOverride xmlns:a="http://schemas.openxmlformats.org/drawingml/2006/main">
  <a:clrScheme name="Office">
    <a:dk1>
      <a:srgbClr val="000000"/>
    </a:dk1>
    <a:lt1>
      <a:srgbClr val="FFFFFF"/>
    </a:lt1>
    <a:dk2>
      <a:srgbClr val="5E5E5E"/>
    </a:dk2>
    <a:lt2>
      <a:srgbClr val="DDDDDD"/>
    </a:lt2>
    <a:accent1>
      <a:srgbClr val="DE5753"/>
    </a:accent1>
    <a:accent2>
      <a:srgbClr val="784A4F"/>
    </a:accent2>
    <a:accent3>
      <a:srgbClr val="00B0F0"/>
    </a:accent3>
    <a:accent4>
      <a:srgbClr val="00B0F0"/>
    </a:accent4>
    <a:accent5>
      <a:srgbClr val="FEC306"/>
    </a:accent5>
    <a:accent6>
      <a:srgbClr val="DF5327"/>
    </a:accent6>
    <a:hlink>
      <a:srgbClr val="F59E00"/>
    </a:hlink>
    <a:folHlink>
      <a:srgbClr val="B2B2B2"/>
    </a:folHlink>
  </a:clrScheme>
</a:themeOverride>
</file>

<file path=ppt/theme/themeOverride5.xml><?xml version="1.0" encoding="utf-8"?>
<a:themeOverride xmlns:a="http://schemas.openxmlformats.org/drawingml/2006/main">
  <a:clrScheme name="Office">
    <a:dk1>
      <a:srgbClr val="000000"/>
    </a:dk1>
    <a:lt1>
      <a:srgbClr val="FFFFFF"/>
    </a:lt1>
    <a:dk2>
      <a:srgbClr val="5E5E5E"/>
    </a:dk2>
    <a:lt2>
      <a:srgbClr val="DDDDDD"/>
    </a:lt2>
    <a:accent1>
      <a:srgbClr val="DE5753"/>
    </a:accent1>
    <a:accent2>
      <a:srgbClr val="784A4F"/>
    </a:accent2>
    <a:accent3>
      <a:srgbClr val="00B0F0"/>
    </a:accent3>
    <a:accent4>
      <a:srgbClr val="00B0F0"/>
    </a:accent4>
    <a:accent5>
      <a:srgbClr val="FEC306"/>
    </a:accent5>
    <a:accent6>
      <a:srgbClr val="DF5327"/>
    </a:accent6>
    <a:hlink>
      <a:srgbClr val="F59E00"/>
    </a:hlink>
    <a:folHlink>
      <a:srgbClr val="B2B2B2"/>
    </a:folHlink>
  </a:clrScheme>
</a:themeOverride>
</file>

<file path=docProps/app.xml><?xml version="1.0" encoding="utf-8"?>
<Properties xmlns="http://schemas.openxmlformats.org/officeDocument/2006/extended-properties" xmlns:vt="http://schemas.openxmlformats.org/officeDocument/2006/docPropsVTypes">
  <TotalTime>656</TotalTime>
  <Words>1710</Words>
  <Application>Microsoft Office PowerPoint</Application>
  <PresentationFormat>宽屏</PresentationFormat>
  <Paragraphs>167</Paragraphs>
  <Slides>34</Slides>
  <Notes>4</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34</vt:i4>
      </vt:variant>
    </vt:vector>
  </HeadingPairs>
  <TitlesOfParts>
    <vt:vector size="41" baseType="lpstr">
      <vt:lpstr>Gill Sans</vt:lpstr>
      <vt:lpstr>等线</vt:lpstr>
      <vt:lpstr>微软雅黑</vt:lpstr>
      <vt:lpstr>造字工房朗倩（非商用）细体</vt:lpstr>
      <vt:lpstr>Arial</vt:lpstr>
      <vt:lpstr>Calibri</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PPTS</dc:title>
  <dc:subject>PPTS</dc:subject>
  <dc:creator>PPTS</dc:creator>
  <cp:keywords>PPTS</cp:keywords>
  <dc:description>PPTS</dc:description>
  <cp:lastModifiedBy>何 宇馨</cp:lastModifiedBy>
  <cp:revision>36</cp:revision>
  <dcterms:created xsi:type="dcterms:W3CDTF">2016-02-24T10:59:00Z</dcterms:created>
  <dcterms:modified xsi:type="dcterms:W3CDTF">2022-08-25T12:40:13Z</dcterms:modified>
  <cp:category>PPTS</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2052-11.1.0.12313</vt:lpwstr>
  </property>
  <property fmtid="{D5CDD505-2E9C-101B-9397-08002B2CF9AE}" pid="3" name="ICV">
    <vt:lpwstr>B92C547CDC6F4AD5B55398A764656CFC</vt:lpwstr>
  </property>
</Properties>
</file>